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Bold" charset="1" panose="00000800000000000000"/>
      <p:regular r:id="rId10"/>
    </p:embeddedFont>
    <p:embeddedFont>
      <p:font typeface="HK Grotesk Bold Italics" charset="1" panose="00000800000000000000"/>
      <p:regular r:id="rId11"/>
    </p:embeddedFont>
    <p:embeddedFont>
      <p:font typeface="Open Sans Extra Bold" charset="1" panose="020B0906030804020204"/>
      <p:regular r:id="rId12"/>
    </p:embeddedFont>
    <p:embeddedFont>
      <p:font typeface="Open Sans Extra Bold Italics" charset="1" panose="020B0906030804020204"/>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https://wokwi.com/projects/368490619943201793" TargetMode="External" Type="http://schemas.openxmlformats.org/officeDocument/2006/relationships/hyperlink"/><Relationship Id="rId8" Target="https://github.com/ISPC-TST-ARQUITECTURA-Y-CONECTIVIDAD/tareafinal-grupo-5/tree/main/Presentaci%C3%B3n"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23.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2"/>
            <a:stretch>
              <a:fillRect l="0" t="0" r="0" b="0"/>
            </a:stretch>
          </a:blipFill>
        </p:spPr>
      </p:sp>
      <p:grpSp>
        <p:nvGrpSpPr>
          <p:cNvPr name="Group 3" id="3"/>
          <p:cNvGrpSpPr/>
          <p:nvPr/>
        </p:nvGrpSpPr>
        <p:grpSpPr>
          <a:xfrm rot="0">
            <a:off x="283491" y="3118275"/>
            <a:ext cx="12689026" cy="5880822"/>
            <a:chOff x="0" y="0"/>
            <a:chExt cx="16918701" cy="7841096"/>
          </a:xfrm>
        </p:grpSpPr>
        <p:sp>
          <p:nvSpPr>
            <p:cNvPr name="TextBox 4" id="4"/>
            <p:cNvSpPr txBox="true"/>
            <p:nvPr/>
          </p:nvSpPr>
          <p:spPr>
            <a:xfrm rot="0">
              <a:off x="0" y="6778106"/>
              <a:ext cx="11239782" cy="1062990"/>
            </a:xfrm>
            <a:prstGeom prst="rect">
              <a:avLst/>
            </a:prstGeom>
          </p:spPr>
          <p:txBody>
            <a:bodyPr anchor="t" rtlCol="false" tIns="0" lIns="0" bIns="0" rIns="0">
              <a:spAutoFit/>
            </a:bodyPr>
            <a:lstStyle/>
            <a:p>
              <a:pPr>
                <a:lnSpc>
                  <a:spcPts val="6719"/>
                </a:lnSpc>
                <a:spcBef>
                  <a:spcPct val="0"/>
                </a:spcBef>
              </a:pPr>
              <a:r>
                <a:rPr lang="en-US" sz="4800">
                  <a:solidFill>
                    <a:srgbClr val="3E0248"/>
                  </a:solidFill>
                  <a:latin typeface="HK Grotesk Bold Italics"/>
                </a:rPr>
                <a:t>Arquitectura y conectividad</a:t>
              </a:r>
            </a:p>
          </p:txBody>
        </p:sp>
        <p:sp>
          <p:nvSpPr>
            <p:cNvPr name="TextBox 5" id="5"/>
            <p:cNvSpPr txBox="true"/>
            <p:nvPr/>
          </p:nvSpPr>
          <p:spPr>
            <a:xfrm rot="0">
              <a:off x="0" y="19050"/>
              <a:ext cx="16918701" cy="6091874"/>
            </a:xfrm>
            <a:prstGeom prst="rect">
              <a:avLst/>
            </a:prstGeom>
          </p:spPr>
          <p:txBody>
            <a:bodyPr anchor="t" rtlCol="false" tIns="0" lIns="0" bIns="0" rIns="0">
              <a:spAutoFit/>
            </a:bodyPr>
            <a:lstStyle/>
            <a:p>
              <a:pPr>
                <a:lnSpc>
                  <a:spcPts val="12284"/>
                </a:lnSpc>
              </a:pPr>
              <a:r>
                <a:rPr lang="en-US" sz="10410">
                  <a:solidFill>
                    <a:srgbClr val="000000"/>
                  </a:solidFill>
                  <a:latin typeface="HK Grotesk Bold"/>
                </a:rPr>
                <a:t>Proyecto Final Sistema Global de Navegación Satelital</a:t>
              </a:r>
            </a:p>
          </p:txBody>
        </p:sp>
      </p:grpSp>
      <p:sp>
        <p:nvSpPr>
          <p:cNvPr name="Freeform 6" id="6"/>
          <p:cNvSpPr/>
          <p:nvPr/>
        </p:nvSpPr>
        <p:spPr>
          <a:xfrm flipH="false" flipV="false" rot="0">
            <a:off x="-1765719" y="-5957566"/>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636725" y="4945168"/>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340453" y="2091081"/>
            <a:ext cx="5226651" cy="4114800"/>
          </a:xfrm>
          <a:custGeom>
            <a:avLst/>
            <a:gdLst/>
            <a:ahLst/>
            <a:cxnLst/>
            <a:rect r="r" b="b" t="t" l="l"/>
            <a:pathLst>
              <a:path h="4114800" w="5226651">
                <a:moveTo>
                  <a:pt x="0" y="0"/>
                </a:moveTo>
                <a:lnTo>
                  <a:pt x="5226651" y="0"/>
                </a:lnTo>
                <a:lnTo>
                  <a:pt x="522665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5867488" cy="1278193"/>
            <a:chOff x="0" y="0"/>
            <a:chExt cx="3031537" cy="660400"/>
          </a:xfrm>
        </p:grpSpPr>
        <p:sp>
          <p:nvSpPr>
            <p:cNvPr name="Freeform 3" id="3"/>
            <p:cNvSpPr/>
            <p:nvPr/>
          </p:nvSpPr>
          <p:spPr>
            <a:xfrm flipH="false" flipV="false" rot="0">
              <a:off x="0" y="0"/>
              <a:ext cx="3031537" cy="660400"/>
            </a:xfrm>
            <a:custGeom>
              <a:avLst/>
              <a:gdLst/>
              <a:ahLst/>
              <a:cxnLst/>
              <a:rect r="r" b="b" t="t" l="l"/>
              <a:pathLst>
                <a:path h="660400" w="3031537">
                  <a:moveTo>
                    <a:pt x="2907077" y="660400"/>
                  </a:moveTo>
                  <a:lnTo>
                    <a:pt x="124460" y="660400"/>
                  </a:lnTo>
                  <a:cubicBezTo>
                    <a:pt x="55880" y="660400"/>
                    <a:pt x="0" y="604520"/>
                    <a:pt x="0" y="535940"/>
                  </a:cubicBezTo>
                  <a:lnTo>
                    <a:pt x="0" y="124460"/>
                  </a:lnTo>
                  <a:cubicBezTo>
                    <a:pt x="0" y="55880"/>
                    <a:pt x="55880" y="0"/>
                    <a:pt x="124460" y="0"/>
                  </a:cubicBezTo>
                  <a:lnTo>
                    <a:pt x="2907077" y="0"/>
                  </a:lnTo>
                  <a:cubicBezTo>
                    <a:pt x="2975657" y="0"/>
                    <a:pt x="3031537" y="55880"/>
                    <a:pt x="3031537" y="124460"/>
                  </a:cubicBezTo>
                  <a:lnTo>
                    <a:pt x="3031537" y="535940"/>
                  </a:lnTo>
                  <a:cubicBezTo>
                    <a:pt x="3031537" y="604520"/>
                    <a:pt x="2975657" y="660400"/>
                    <a:pt x="2907077" y="660400"/>
                  </a:cubicBezTo>
                  <a:close/>
                </a:path>
              </a:pathLst>
            </a:custGeom>
            <a:solidFill>
              <a:srgbClr val="191B1A"/>
            </a:solidFill>
          </p:spPr>
        </p:sp>
      </p:grpSp>
      <p:grpSp>
        <p:nvGrpSpPr>
          <p:cNvPr name="Group 4" id="4"/>
          <p:cNvGrpSpPr/>
          <p:nvPr/>
        </p:nvGrpSpPr>
        <p:grpSpPr>
          <a:xfrm rot="0">
            <a:off x="9650249" y="0"/>
            <a:ext cx="8637751" cy="10287000"/>
            <a:chOff x="0" y="0"/>
            <a:chExt cx="11517002" cy="13716000"/>
          </a:xfrm>
        </p:grpSpPr>
        <p:pic>
          <p:nvPicPr>
            <p:cNvPr name="Picture 5" id="5"/>
            <p:cNvPicPr>
              <a:picLocks noChangeAspect="true"/>
            </p:cNvPicPr>
            <p:nvPr/>
          </p:nvPicPr>
          <p:blipFill>
            <a:blip r:embed="rId2"/>
            <a:srcRect l="27024" t="0" r="27024" b="0"/>
            <a:stretch>
              <a:fillRect/>
            </a:stretch>
          </p:blipFill>
          <p:spPr>
            <a:xfrm flipH="false" flipV="false">
              <a:off x="0" y="0"/>
              <a:ext cx="11517002" cy="13716000"/>
            </a:xfrm>
            <a:prstGeom prst="rect">
              <a:avLst/>
            </a:prstGeom>
          </p:spPr>
        </p:pic>
      </p:grpSp>
      <p:sp>
        <p:nvSpPr>
          <p:cNvPr name="Freeform 6" id="6"/>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43459" y="815040"/>
            <a:ext cx="518427" cy="648033"/>
          </a:xfrm>
          <a:custGeom>
            <a:avLst/>
            <a:gdLst/>
            <a:ahLst/>
            <a:cxnLst/>
            <a:rect r="r" b="b" t="t" l="l"/>
            <a:pathLst>
              <a:path h="648033" w="518427">
                <a:moveTo>
                  <a:pt x="0" y="0"/>
                </a:moveTo>
                <a:lnTo>
                  <a:pt x="518427" y="0"/>
                </a:lnTo>
                <a:lnTo>
                  <a:pt x="518427" y="648033"/>
                </a:lnTo>
                <a:lnTo>
                  <a:pt x="0" y="648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981707" y="882134"/>
            <a:ext cx="3423589" cy="498680"/>
          </a:xfrm>
          <a:prstGeom prst="rect">
            <a:avLst/>
          </a:prstGeom>
        </p:spPr>
        <p:txBody>
          <a:bodyPr anchor="t" rtlCol="false" tIns="0" lIns="0" bIns="0" rIns="0">
            <a:spAutoFit/>
          </a:bodyPr>
          <a:lstStyle/>
          <a:p>
            <a:pPr>
              <a:lnSpc>
                <a:spcPts val="4013"/>
              </a:lnSpc>
              <a:spcBef>
                <a:spcPct val="0"/>
              </a:spcBef>
            </a:pPr>
            <a:r>
              <a:rPr lang="en-US" sz="2866">
                <a:solidFill>
                  <a:srgbClr val="FFFFFF"/>
                </a:solidFill>
                <a:latin typeface="HK Grotesk Bold"/>
              </a:rPr>
              <a:t>LINKS</a:t>
            </a:r>
          </a:p>
        </p:txBody>
      </p:sp>
      <p:sp>
        <p:nvSpPr>
          <p:cNvPr name="TextBox 9" id="9"/>
          <p:cNvSpPr txBox="true"/>
          <p:nvPr/>
        </p:nvSpPr>
        <p:spPr>
          <a:xfrm rot="0">
            <a:off x="1981707" y="2341337"/>
            <a:ext cx="1541859" cy="580390"/>
          </a:xfrm>
          <a:prstGeom prst="rect">
            <a:avLst/>
          </a:prstGeom>
        </p:spPr>
        <p:txBody>
          <a:bodyPr anchor="t" rtlCol="false" tIns="0" lIns="0" bIns="0" rIns="0">
            <a:spAutoFit/>
          </a:bodyPr>
          <a:lstStyle/>
          <a:p>
            <a:pPr algn="ctr">
              <a:lnSpc>
                <a:spcPts val="4759"/>
              </a:lnSpc>
            </a:pPr>
            <a:r>
              <a:rPr lang="en-US" sz="3399" u="sng">
                <a:solidFill>
                  <a:srgbClr val="FFFFFF"/>
                </a:solidFill>
                <a:latin typeface="Open Sans Extra Bold"/>
                <a:hlinkClick r:id="rId7" tooltip="https://wokwi.com/projects/368490619943201793"/>
              </a:rPr>
              <a:t>Wowki</a:t>
            </a:r>
          </a:p>
        </p:txBody>
      </p:sp>
      <p:sp>
        <p:nvSpPr>
          <p:cNvPr name="TextBox 10" id="10"/>
          <p:cNvSpPr txBox="true"/>
          <p:nvPr/>
        </p:nvSpPr>
        <p:spPr>
          <a:xfrm rot="0">
            <a:off x="1981707" y="3644040"/>
            <a:ext cx="658713" cy="580390"/>
          </a:xfrm>
          <a:prstGeom prst="rect">
            <a:avLst/>
          </a:prstGeom>
        </p:spPr>
        <p:txBody>
          <a:bodyPr anchor="t" rtlCol="false" tIns="0" lIns="0" bIns="0" rIns="0">
            <a:spAutoFit/>
          </a:bodyPr>
          <a:lstStyle/>
          <a:p>
            <a:pPr algn="ctr">
              <a:lnSpc>
                <a:spcPts val="4759"/>
              </a:lnSpc>
            </a:pPr>
            <a:r>
              <a:rPr lang="en-US" sz="3399" u="sng">
                <a:solidFill>
                  <a:srgbClr val="FFFFFF"/>
                </a:solidFill>
                <a:latin typeface="Open Sans Extra Bold"/>
                <a:hlinkClick r:id="rId8" tooltip="https://github.com/ISPC-TST-ARQUITECTURA-Y-CONECTIVIDAD/tareafinal-grupo-5/tree/main/Presentaci%C3%B3n"/>
              </a:rPr>
              <a:t>Git</a:t>
            </a:r>
          </a:p>
        </p:txBody>
      </p:sp>
      <p:grpSp>
        <p:nvGrpSpPr>
          <p:cNvPr name="Group 11" id="11"/>
          <p:cNvGrpSpPr/>
          <p:nvPr/>
        </p:nvGrpSpPr>
        <p:grpSpPr>
          <a:xfrm rot="0">
            <a:off x="773500" y="2135697"/>
            <a:ext cx="1058344" cy="1058344"/>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91B1A"/>
            </a:solidFill>
          </p:spPr>
        </p:sp>
      </p:grpSp>
      <p:sp>
        <p:nvSpPr>
          <p:cNvPr name="TextBox 13" id="13"/>
          <p:cNvSpPr txBox="true"/>
          <p:nvPr/>
        </p:nvSpPr>
        <p:spPr>
          <a:xfrm rot="0">
            <a:off x="844275" y="2321017"/>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1</a:t>
            </a:r>
          </a:p>
        </p:txBody>
      </p:sp>
      <p:grpSp>
        <p:nvGrpSpPr>
          <p:cNvPr name="Group 14" id="14"/>
          <p:cNvGrpSpPr/>
          <p:nvPr/>
        </p:nvGrpSpPr>
        <p:grpSpPr>
          <a:xfrm rot="0">
            <a:off x="773500" y="3430145"/>
            <a:ext cx="1058344" cy="1058344"/>
            <a:chOff x="0" y="0"/>
            <a:chExt cx="1913890" cy="1913890"/>
          </a:xfrm>
        </p:grpSpPr>
        <p:sp>
          <p:nvSpPr>
            <p:cNvPr name="Freeform 15" id="1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91B1A"/>
            </a:solidFill>
          </p:spPr>
        </p:sp>
      </p:grpSp>
      <p:sp>
        <p:nvSpPr>
          <p:cNvPr name="TextBox 16" id="16"/>
          <p:cNvSpPr txBox="true"/>
          <p:nvPr/>
        </p:nvSpPr>
        <p:spPr>
          <a:xfrm rot="0">
            <a:off x="844275" y="3615465"/>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2</a:t>
            </a:r>
          </a:p>
        </p:txBody>
      </p:sp>
      <p:grpSp>
        <p:nvGrpSpPr>
          <p:cNvPr name="Group 17" id="17"/>
          <p:cNvGrpSpPr/>
          <p:nvPr/>
        </p:nvGrpSpPr>
        <p:grpSpPr>
          <a:xfrm rot="0">
            <a:off x="773500" y="4736139"/>
            <a:ext cx="1058344" cy="1058344"/>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91B1A"/>
            </a:solidFill>
          </p:spPr>
        </p:sp>
      </p:grpSp>
      <p:sp>
        <p:nvSpPr>
          <p:cNvPr name="TextBox 19" id="19"/>
          <p:cNvSpPr txBox="true"/>
          <p:nvPr/>
        </p:nvSpPr>
        <p:spPr>
          <a:xfrm rot="0">
            <a:off x="844275" y="4921459"/>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3</a:t>
            </a:r>
          </a:p>
        </p:txBody>
      </p:sp>
      <p:sp>
        <p:nvSpPr>
          <p:cNvPr name="TextBox 20" id="20"/>
          <p:cNvSpPr txBox="true"/>
          <p:nvPr/>
        </p:nvSpPr>
        <p:spPr>
          <a:xfrm rot="0">
            <a:off x="1981707" y="4950034"/>
            <a:ext cx="503113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Extra Bold"/>
              </a:rPr>
              <a:t>Video Implementacion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4393270" cy="1278193"/>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grpSp>
        <p:nvGrpSpPr>
          <p:cNvPr name="Group 4" id="4"/>
          <p:cNvGrpSpPr/>
          <p:nvPr/>
        </p:nvGrpSpPr>
        <p:grpSpPr>
          <a:xfrm rot="0">
            <a:off x="9650249" y="0"/>
            <a:ext cx="8637751" cy="10287000"/>
            <a:chOff x="0" y="0"/>
            <a:chExt cx="11517002" cy="13716000"/>
          </a:xfrm>
        </p:grpSpPr>
        <p:pic>
          <p:nvPicPr>
            <p:cNvPr name="Picture 5" id="5"/>
            <p:cNvPicPr>
              <a:picLocks noChangeAspect="true"/>
            </p:cNvPicPr>
            <p:nvPr/>
          </p:nvPicPr>
          <p:blipFill>
            <a:blip r:embed="rId2"/>
            <a:srcRect l="23760" t="0" r="23760" b="0"/>
            <a:stretch>
              <a:fillRect/>
            </a:stretch>
          </p:blipFill>
          <p:spPr>
            <a:xfrm flipH="false" flipV="false">
              <a:off x="0" y="0"/>
              <a:ext cx="11517002" cy="13716000"/>
            </a:xfrm>
            <a:prstGeom prst="rect">
              <a:avLst/>
            </a:prstGeom>
          </p:spPr>
        </p:pic>
      </p:grpSp>
      <p:sp>
        <p:nvSpPr>
          <p:cNvPr name="Freeform 6" id="6"/>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43459" y="815040"/>
            <a:ext cx="518427" cy="648033"/>
          </a:xfrm>
          <a:custGeom>
            <a:avLst/>
            <a:gdLst/>
            <a:ahLst/>
            <a:cxnLst/>
            <a:rect r="r" b="b" t="t" l="l"/>
            <a:pathLst>
              <a:path h="648033" w="518427">
                <a:moveTo>
                  <a:pt x="0" y="0"/>
                </a:moveTo>
                <a:lnTo>
                  <a:pt x="518427" y="0"/>
                </a:lnTo>
                <a:lnTo>
                  <a:pt x="518427" y="648033"/>
                </a:lnTo>
                <a:lnTo>
                  <a:pt x="0" y="648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981707" y="882134"/>
            <a:ext cx="3423589" cy="498680"/>
          </a:xfrm>
          <a:prstGeom prst="rect">
            <a:avLst/>
          </a:prstGeom>
        </p:spPr>
        <p:txBody>
          <a:bodyPr anchor="t" rtlCol="false" tIns="0" lIns="0" bIns="0" rIns="0">
            <a:spAutoFit/>
          </a:bodyPr>
          <a:lstStyle/>
          <a:p>
            <a:pPr>
              <a:lnSpc>
                <a:spcPts val="4013"/>
              </a:lnSpc>
              <a:spcBef>
                <a:spcPct val="0"/>
              </a:spcBef>
            </a:pPr>
            <a:r>
              <a:rPr lang="en-US" sz="2866">
                <a:solidFill>
                  <a:srgbClr val="FFFFFF"/>
                </a:solidFill>
                <a:latin typeface="HK Grotesk Bold"/>
              </a:rPr>
              <a:t>INTEGRANTES</a:t>
            </a:r>
          </a:p>
        </p:txBody>
      </p:sp>
      <p:sp>
        <p:nvSpPr>
          <p:cNvPr name="TextBox 9" id="9"/>
          <p:cNvSpPr txBox="true"/>
          <p:nvPr/>
        </p:nvSpPr>
        <p:spPr>
          <a:xfrm rot="0">
            <a:off x="1464674" y="3173029"/>
            <a:ext cx="4786564" cy="5186567"/>
          </a:xfrm>
          <a:prstGeom prst="rect">
            <a:avLst/>
          </a:prstGeom>
        </p:spPr>
        <p:txBody>
          <a:bodyPr anchor="t" rtlCol="false" tIns="0" lIns="0" bIns="0" rIns="0">
            <a:spAutoFit/>
          </a:bodyPr>
          <a:lstStyle/>
          <a:p>
            <a:pPr>
              <a:lnSpc>
                <a:spcPts val="6024"/>
              </a:lnSpc>
            </a:pPr>
            <a:r>
              <a:rPr lang="en-US" sz="4303">
                <a:solidFill>
                  <a:srgbClr val="FFFFFF"/>
                </a:solidFill>
                <a:latin typeface="HK Grotesk Bold"/>
              </a:rPr>
              <a:t>•Alfredo Palacios</a:t>
            </a:r>
          </a:p>
          <a:p>
            <a:pPr>
              <a:lnSpc>
                <a:spcPts val="6024"/>
              </a:lnSpc>
            </a:pPr>
            <a:r>
              <a:rPr lang="en-US" sz="4303">
                <a:solidFill>
                  <a:srgbClr val="FFFFFF"/>
                </a:solidFill>
                <a:latin typeface="HK Grotesk Bold"/>
              </a:rPr>
              <a:t>•Alejandro Leyton</a:t>
            </a:r>
          </a:p>
          <a:p>
            <a:pPr>
              <a:lnSpc>
                <a:spcPts val="6024"/>
              </a:lnSpc>
            </a:pPr>
            <a:r>
              <a:rPr lang="en-US" sz="4303">
                <a:solidFill>
                  <a:srgbClr val="FFFFFF"/>
                </a:solidFill>
                <a:latin typeface="HK Grotesk Bold"/>
              </a:rPr>
              <a:t>•Lilén Guzman</a:t>
            </a:r>
          </a:p>
          <a:p>
            <a:pPr>
              <a:lnSpc>
                <a:spcPts val="6024"/>
              </a:lnSpc>
            </a:pPr>
            <a:r>
              <a:rPr lang="en-US" sz="4303">
                <a:solidFill>
                  <a:srgbClr val="FFFFFF"/>
                </a:solidFill>
                <a:latin typeface="HK Grotesk Bold"/>
              </a:rPr>
              <a:t>•Enrique Ripoli</a:t>
            </a:r>
          </a:p>
          <a:p>
            <a:pPr>
              <a:lnSpc>
                <a:spcPts val="6024"/>
              </a:lnSpc>
            </a:pPr>
            <a:r>
              <a:rPr lang="en-US" sz="4303">
                <a:solidFill>
                  <a:srgbClr val="FFFFFF"/>
                </a:solidFill>
                <a:latin typeface="HK Grotesk Bold"/>
              </a:rPr>
              <a:t>•Rodolfo Paz</a:t>
            </a:r>
          </a:p>
          <a:p>
            <a:pPr>
              <a:lnSpc>
                <a:spcPts val="6024"/>
              </a:lnSpc>
            </a:pPr>
            <a:r>
              <a:rPr lang="en-US" sz="4303">
                <a:solidFill>
                  <a:srgbClr val="FFFFFF"/>
                </a:solidFill>
                <a:latin typeface="HK Grotesk Bold"/>
              </a:rPr>
              <a:t>•William Leyton</a:t>
            </a:r>
          </a:p>
          <a:p>
            <a:pPr>
              <a:lnSpc>
                <a:spcPts val="602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6570757" cy="1349495"/>
            <a:chOff x="0" y="0"/>
            <a:chExt cx="3215519" cy="660400"/>
          </a:xfrm>
        </p:grpSpPr>
        <p:sp>
          <p:nvSpPr>
            <p:cNvPr name="Freeform 3" id="3"/>
            <p:cNvSpPr/>
            <p:nvPr/>
          </p:nvSpPr>
          <p:spPr>
            <a:xfrm flipH="false" flipV="false" rot="0">
              <a:off x="0" y="0"/>
              <a:ext cx="3215519" cy="660400"/>
            </a:xfrm>
            <a:custGeom>
              <a:avLst/>
              <a:gdLst/>
              <a:ahLst/>
              <a:cxnLst/>
              <a:rect r="r" b="b" t="t" l="l"/>
              <a:pathLst>
                <a:path h="660400" w="3215519">
                  <a:moveTo>
                    <a:pt x="3091059" y="660400"/>
                  </a:moveTo>
                  <a:lnTo>
                    <a:pt x="124460" y="660400"/>
                  </a:lnTo>
                  <a:cubicBezTo>
                    <a:pt x="55880" y="660400"/>
                    <a:pt x="0" y="604520"/>
                    <a:pt x="0" y="535940"/>
                  </a:cubicBezTo>
                  <a:lnTo>
                    <a:pt x="0" y="124460"/>
                  </a:lnTo>
                  <a:cubicBezTo>
                    <a:pt x="0" y="55880"/>
                    <a:pt x="55880" y="0"/>
                    <a:pt x="124460" y="0"/>
                  </a:cubicBezTo>
                  <a:lnTo>
                    <a:pt x="3091059" y="0"/>
                  </a:lnTo>
                  <a:cubicBezTo>
                    <a:pt x="3159639" y="0"/>
                    <a:pt x="3215519" y="55880"/>
                    <a:pt x="3215519" y="124460"/>
                  </a:cubicBezTo>
                  <a:lnTo>
                    <a:pt x="3215519" y="535940"/>
                  </a:lnTo>
                  <a:cubicBezTo>
                    <a:pt x="3215519" y="604520"/>
                    <a:pt x="3159639" y="660400"/>
                    <a:pt x="3091059" y="660400"/>
                  </a:cubicBezTo>
                  <a:close/>
                </a:path>
              </a:pathLst>
            </a:custGeom>
            <a:solidFill>
              <a:srgbClr val="191B1A"/>
            </a:solidFill>
          </p:spPr>
        </p:sp>
      </p:grpSp>
      <p:sp>
        <p:nvSpPr>
          <p:cNvPr name="TextBox 4" id="4"/>
          <p:cNvSpPr txBox="true"/>
          <p:nvPr/>
        </p:nvSpPr>
        <p:spPr>
          <a:xfrm rot="0">
            <a:off x="1769807" y="972178"/>
            <a:ext cx="5086361" cy="489585"/>
          </a:xfrm>
          <a:prstGeom prst="rect">
            <a:avLst/>
          </a:prstGeom>
        </p:spPr>
        <p:txBody>
          <a:bodyPr anchor="t" rtlCol="false" tIns="0" lIns="0" bIns="0" rIns="0">
            <a:spAutoFit/>
          </a:bodyPr>
          <a:lstStyle/>
          <a:p>
            <a:pPr>
              <a:lnSpc>
                <a:spcPts val="3990"/>
              </a:lnSpc>
              <a:spcBef>
                <a:spcPct val="0"/>
              </a:spcBef>
            </a:pPr>
            <a:r>
              <a:rPr lang="en-US" sz="2850">
                <a:solidFill>
                  <a:srgbClr val="FFFFFF"/>
                </a:solidFill>
                <a:latin typeface="HK Grotesk Bold"/>
              </a:rPr>
              <a:t>DESCRIPCIÓN DEL PROYECTO</a:t>
            </a:r>
          </a:p>
        </p:txBody>
      </p:sp>
      <p:sp>
        <p:nvSpPr>
          <p:cNvPr name="Freeform 5" id="5"/>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69807" y="2464404"/>
            <a:ext cx="14270003" cy="1906651"/>
          </a:xfrm>
          <a:prstGeom prst="rect">
            <a:avLst/>
          </a:prstGeom>
        </p:spPr>
        <p:txBody>
          <a:bodyPr anchor="t" rtlCol="false" tIns="0" lIns="0" bIns="0" rIns="0">
            <a:spAutoFit/>
          </a:bodyPr>
          <a:lstStyle/>
          <a:p>
            <a:pPr>
              <a:lnSpc>
                <a:spcPts val="3782"/>
              </a:lnSpc>
            </a:pPr>
            <a:r>
              <a:rPr lang="en-US" sz="3100">
                <a:solidFill>
                  <a:srgbClr val="FFFFFF"/>
                </a:solidFill>
                <a:latin typeface="HK Grotesk Bold Italics"/>
              </a:rPr>
              <a:t>ESTE PROYECTO TIENE COMO OBJETIVO DESARROLLAR LAS PRÁCTICAS CORRESPONDIENTES AL MÓDULO IV DE ARQUITECTURA EN REDES IOT - ENRUTAMIENTO SISTEMAS DE LOCALIZACIÓN (GNSS) - PROYECTO FINAL DE LA TECNICATURA SUPERIOR EN TELECOMUNICACIONES DEL ISPC</a:t>
            </a:r>
          </a:p>
        </p:txBody>
      </p:sp>
      <p:sp>
        <p:nvSpPr>
          <p:cNvPr name="TextBox 7" id="7"/>
          <p:cNvSpPr txBox="true"/>
          <p:nvPr/>
        </p:nvSpPr>
        <p:spPr>
          <a:xfrm rot="0">
            <a:off x="1769807" y="5124450"/>
            <a:ext cx="14474432" cy="3016256"/>
          </a:xfrm>
          <a:prstGeom prst="rect">
            <a:avLst/>
          </a:prstGeom>
        </p:spPr>
        <p:txBody>
          <a:bodyPr anchor="t" rtlCol="false" tIns="0" lIns="0" bIns="0" rIns="0">
            <a:spAutoFit/>
          </a:bodyPr>
          <a:lstStyle/>
          <a:p>
            <a:pPr>
              <a:lnSpc>
                <a:spcPts val="3999"/>
              </a:lnSpc>
            </a:pPr>
            <a:r>
              <a:rPr lang="en-US" sz="3124">
                <a:solidFill>
                  <a:srgbClr val="FFFFFF"/>
                </a:solidFill>
                <a:latin typeface="HK Grotesk Bold Italics"/>
              </a:rPr>
              <a:t>EL OBJETIVO PRINCIPAL ES IMPLEMENTAR UN SISTEMA DE NAVEGACIÓN SATELITAL UTILIZANDO EL ESP32, DESARROLLANDO UN PROTOTIPO FUNCIONAL Y ESTABLECIENDO LA CONEXIÓN CON UN BROKER PARA VISUALIZAR LOS DATOS EN UN DISPOSITIVO MÓVIL. EL PROYECTO INVOLUCRA HABILIDADES EN PROGRAMACIÓN, ELECTRÓNICA Y ARQUITECTURA DE REDES IOT.</a:t>
            </a:r>
          </a:p>
        </p:txBody>
      </p:sp>
      <p:sp>
        <p:nvSpPr>
          <p:cNvPr name="Freeform 8" id="8"/>
          <p:cNvSpPr/>
          <p:nvPr/>
        </p:nvSpPr>
        <p:spPr>
          <a:xfrm flipH="false" flipV="false" rot="0">
            <a:off x="1028700" y="921529"/>
            <a:ext cx="518427" cy="648033"/>
          </a:xfrm>
          <a:custGeom>
            <a:avLst/>
            <a:gdLst/>
            <a:ahLst/>
            <a:cxnLst/>
            <a:rect r="r" b="b" t="t" l="l"/>
            <a:pathLst>
              <a:path h="648033" w="518427">
                <a:moveTo>
                  <a:pt x="0" y="0"/>
                </a:moveTo>
                <a:lnTo>
                  <a:pt x="518427" y="0"/>
                </a:lnTo>
                <a:lnTo>
                  <a:pt x="518427" y="648033"/>
                </a:lnTo>
                <a:lnTo>
                  <a:pt x="0" y="6480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3339691">
            <a:off x="13776683" y="591718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1244" y="5743457"/>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46004" y="2556545"/>
            <a:ext cx="1058344" cy="1058344"/>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91B1A"/>
            </a:solidFill>
          </p:spPr>
        </p:sp>
      </p:grpSp>
      <p:sp>
        <p:nvSpPr>
          <p:cNvPr name="TextBox 6" id="6"/>
          <p:cNvSpPr txBox="true"/>
          <p:nvPr/>
        </p:nvSpPr>
        <p:spPr>
          <a:xfrm rot="0">
            <a:off x="1916779" y="2741865"/>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1</a:t>
            </a:r>
          </a:p>
        </p:txBody>
      </p:sp>
      <p:sp>
        <p:nvSpPr>
          <p:cNvPr name="TextBox 7" id="7"/>
          <p:cNvSpPr txBox="true"/>
          <p:nvPr/>
        </p:nvSpPr>
        <p:spPr>
          <a:xfrm rot="0">
            <a:off x="3163381" y="2562604"/>
            <a:ext cx="5238212" cy="989965"/>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HK Grotesk Bold"/>
              </a:rPr>
              <a:t>implementar un Sistema Global de Navegación Satelital utilizando el ESP32 como plataforma de desarrollo.</a:t>
            </a:r>
          </a:p>
        </p:txBody>
      </p:sp>
      <p:grpSp>
        <p:nvGrpSpPr>
          <p:cNvPr name="Group 8" id="8"/>
          <p:cNvGrpSpPr/>
          <p:nvPr/>
        </p:nvGrpSpPr>
        <p:grpSpPr>
          <a:xfrm rot="0">
            <a:off x="10038446" y="2556545"/>
            <a:ext cx="1058344" cy="1058344"/>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91B1A"/>
            </a:solidFill>
          </p:spPr>
        </p:sp>
      </p:grpSp>
      <p:sp>
        <p:nvSpPr>
          <p:cNvPr name="TextBox 10" id="10"/>
          <p:cNvSpPr txBox="true"/>
          <p:nvPr/>
        </p:nvSpPr>
        <p:spPr>
          <a:xfrm rot="0">
            <a:off x="10109221" y="2741865"/>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2</a:t>
            </a:r>
          </a:p>
        </p:txBody>
      </p:sp>
      <p:grpSp>
        <p:nvGrpSpPr>
          <p:cNvPr name="Group 11" id="11"/>
          <p:cNvGrpSpPr/>
          <p:nvPr/>
        </p:nvGrpSpPr>
        <p:grpSpPr>
          <a:xfrm rot="0">
            <a:off x="1846004" y="4262589"/>
            <a:ext cx="1058344" cy="1058344"/>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91B1A"/>
            </a:solidFill>
          </p:spPr>
        </p:sp>
      </p:grpSp>
      <p:sp>
        <p:nvSpPr>
          <p:cNvPr name="TextBox 13" id="13"/>
          <p:cNvSpPr txBox="true"/>
          <p:nvPr/>
        </p:nvSpPr>
        <p:spPr>
          <a:xfrm rot="0">
            <a:off x="1916779" y="4447909"/>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3</a:t>
            </a:r>
          </a:p>
        </p:txBody>
      </p:sp>
      <p:grpSp>
        <p:nvGrpSpPr>
          <p:cNvPr name="Group 14" id="14"/>
          <p:cNvGrpSpPr/>
          <p:nvPr/>
        </p:nvGrpSpPr>
        <p:grpSpPr>
          <a:xfrm rot="0">
            <a:off x="10038446" y="4262589"/>
            <a:ext cx="1058344" cy="1058344"/>
            <a:chOff x="0" y="0"/>
            <a:chExt cx="1913890" cy="1913890"/>
          </a:xfrm>
        </p:grpSpPr>
        <p:sp>
          <p:nvSpPr>
            <p:cNvPr name="Freeform 15" id="1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91B1A"/>
            </a:solidFill>
          </p:spPr>
        </p:sp>
      </p:grpSp>
      <p:sp>
        <p:nvSpPr>
          <p:cNvPr name="TextBox 16" id="16"/>
          <p:cNvSpPr txBox="true"/>
          <p:nvPr/>
        </p:nvSpPr>
        <p:spPr>
          <a:xfrm rot="0">
            <a:off x="10109221" y="4447909"/>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4</a:t>
            </a:r>
          </a:p>
        </p:txBody>
      </p:sp>
      <p:grpSp>
        <p:nvGrpSpPr>
          <p:cNvPr name="Group 17" id="17"/>
          <p:cNvGrpSpPr/>
          <p:nvPr/>
        </p:nvGrpSpPr>
        <p:grpSpPr>
          <a:xfrm rot="0">
            <a:off x="1846004" y="6344531"/>
            <a:ext cx="1058344" cy="1058344"/>
            <a:chOff x="0" y="0"/>
            <a:chExt cx="1913890" cy="1913890"/>
          </a:xfrm>
        </p:grpSpPr>
        <p:sp>
          <p:nvSpPr>
            <p:cNvPr name="Freeform 18" id="1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91B1A"/>
            </a:solidFill>
          </p:spPr>
        </p:sp>
      </p:grpSp>
      <p:sp>
        <p:nvSpPr>
          <p:cNvPr name="TextBox 19" id="19"/>
          <p:cNvSpPr txBox="true"/>
          <p:nvPr/>
        </p:nvSpPr>
        <p:spPr>
          <a:xfrm rot="0">
            <a:off x="1916779" y="6529851"/>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5</a:t>
            </a:r>
          </a:p>
        </p:txBody>
      </p:sp>
      <p:grpSp>
        <p:nvGrpSpPr>
          <p:cNvPr name="Group 20" id="20"/>
          <p:cNvGrpSpPr/>
          <p:nvPr/>
        </p:nvGrpSpPr>
        <p:grpSpPr>
          <a:xfrm rot="0">
            <a:off x="10038446" y="6344531"/>
            <a:ext cx="1058344" cy="1058344"/>
            <a:chOff x="0" y="0"/>
            <a:chExt cx="1913890" cy="1913890"/>
          </a:xfrm>
        </p:grpSpPr>
        <p:sp>
          <p:nvSpPr>
            <p:cNvPr name="Freeform 21" id="2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91B1A"/>
            </a:solidFill>
          </p:spPr>
        </p:sp>
      </p:grpSp>
      <p:sp>
        <p:nvSpPr>
          <p:cNvPr name="TextBox 22" id="22"/>
          <p:cNvSpPr txBox="true"/>
          <p:nvPr/>
        </p:nvSpPr>
        <p:spPr>
          <a:xfrm rot="0">
            <a:off x="10109221" y="6529851"/>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6</a:t>
            </a:r>
          </a:p>
        </p:txBody>
      </p:sp>
      <p:grpSp>
        <p:nvGrpSpPr>
          <p:cNvPr name="Group 23" id="23"/>
          <p:cNvGrpSpPr/>
          <p:nvPr/>
        </p:nvGrpSpPr>
        <p:grpSpPr>
          <a:xfrm rot="0">
            <a:off x="684811" y="607952"/>
            <a:ext cx="2860911" cy="1349495"/>
            <a:chOff x="0" y="0"/>
            <a:chExt cx="1400039" cy="660400"/>
          </a:xfrm>
        </p:grpSpPr>
        <p:sp>
          <p:nvSpPr>
            <p:cNvPr name="Freeform 24" id="24"/>
            <p:cNvSpPr/>
            <p:nvPr/>
          </p:nvSpPr>
          <p:spPr>
            <a:xfrm flipH="false" flipV="false" rot="0">
              <a:off x="0" y="0"/>
              <a:ext cx="1400039" cy="660400"/>
            </a:xfrm>
            <a:custGeom>
              <a:avLst/>
              <a:gdLst/>
              <a:ahLst/>
              <a:cxnLst/>
              <a:rect r="r" b="b" t="t" l="l"/>
              <a:pathLst>
                <a:path h="660400" w="1400039">
                  <a:moveTo>
                    <a:pt x="1275579" y="660400"/>
                  </a:moveTo>
                  <a:lnTo>
                    <a:pt x="124460" y="660400"/>
                  </a:lnTo>
                  <a:cubicBezTo>
                    <a:pt x="55880" y="660400"/>
                    <a:pt x="0" y="604520"/>
                    <a:pt x="0" y="535940"/>
                  </a:cubicBezTo>
                  <a:lnTo>
                    <a:pt x="0" y="124460"/>
                  </a:lnTo>
                  <a:cubicBezTo>
                    <a:pt x="0" y="55880"/>
                    <a:pt x="55880" y="0"/>
                    <a:pt x="124460" y="0"/>
                  </a:cubicBezTo>
                  <a:lnTo>
                    <a:pt x="1275579" y="0"/>
                  </a:lnTo>
                  <a:cubicBezTo>
                    <a:pt x="1344159" y="0"/>
                    <a:pt x="1400039" y="55880"/>
                    <a:pt x="1400039" y="124460"/>
                  </a:cubicBezTo>
                  <a:lnTo>
                    <a:pt x="1400039" y="535940"/>
                  </a:lnTo>
                  <a:cubicBezTo>
                    <a:pt x="1400039" y="604520"/>
                    <a:pt x="1344159" y="660400"/>
                    <a:pt x="1275579" y="660400"/>
                  </a:cubicBezTo>
                  <a:close/>
                </a:path>
              </a:pathLst>
            </a:custGeom>
            <a:solidFill>
              <a:srgbClr val="191B1A"/>
            </a:solidFill>
          </p:spPr>
        </p:sp>
      </p:grpSp>
      <p:sp>
        <p:nvSpPr>
          <p:cNvPr name="TextBox 25" id="25"/>
          <p:cNvSpPr txBox="true"/>
          <p:nvPr/>
        </p:nvSpPr>
        <p:spPr>
          <a:xfrm rot="0">
            <a:off x="1769807" y="972178"/>
            <a:ext cx="5086361" cy="489585"/>
          </a:xfrm>
          <a:prstGeom prst="rect">
            <a:avLst/>
          </a:prstGeom>
        </p:spPr>
        <p:txBody>
          <a:bodyPr anchor="t" rtlCol="false" tIns="0" lIns="0" bIns="0" rIns="0">
            <a:spAutoFit/>
          </a:bodyPr>
          <a:lstStyle/>
          <a:p>
            <a:pPr>
              <a:lnSpc>
                <a:spcPts val="3990"/>
              </a:lnSpc>
              <a:spcBef>
                <a:spcPct val="0"/>
              </a:spcBef>
            </a:pPr>
            <a:r>
              <a:rPr lang="en-US" sz="2850">
                <a:solidFill>
                  <a:srgbClr val="FFFFFF"/>
                </a:solidFill>
                <a:latin typeface="HK Grotesk Bold"/>
              </a:rPr>
              <a:t>TAREAS</a:t>
            </a:r>
          </a:p>
        </p:txBody>
      </p:sp>
      <p:sp>
        <p:nvSpPr>
          <p:cNvPr name="Freeform 26" id="26"/>
          <p:cNvSpPr/>
          <p:nvPr/>
        </p:nvSpPr>
        <p:spPr>
          <a:xfrm flipH="false" flipV="false" rot="0">
            <a:off x="1028700" y="921529"/>
            <a:ext cx="518427" cy="648033"/>
          </a:xfrm>
          <a:custGeom>
            <a:avLst/>
            <a:gdLst/>
            <a:ahLst/>
            <a:cxnLst/>
            <a:rect r="r" b="b" t="t" l="l"/>
            <a:pathLst>
              <a:path h="648033" w="518427">
                <a:moveTo>
                  <a:pt x="0" y="0"/>
                </a:moveTo>
                <a:lnTo>
                  <a:pt x="518427" y="0"/>
                </a:lnTo>
                <a:lnTo>
                  <a:pt x="518427" y="648033"/>
                </a:lnTo>
                <a:lnTo>
                  <a:pt x="0" y="6480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11430165" y="2562604"/>
            <a:ext cx="5238212" cy="656590"/>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HK Grotesk Bold"/>
              </a:rPr>
              <a:t>Simular un GPS Tracker utilizando el ESP32 y herramientas como Wokwi, entre otras.</a:t>
            </a:r>
          </a:p>
        </p:txBody>
      </p:sp>
      <p:sp>
        <p:nvSpPr>
          <p:cNvPr name="TextBox 28" id="28"/>
          <p:cNvSpPr txBox="true"/>
          <p:nvPr/>
        </p:nvSpPr>
        <p:spPr>
          <a:xfrm rot="0">
            <a:off x="3163381" y="4277729"/>
            <a:ext cx="6475015" cy="1656715"/>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HK Grotesk Bold"/>
              </a:rPr>
              <a:t>Construir un prototipo del dispositivo mencionado anteriormente y conectarlo a un Broker mediante un protocolo adecuado para el proyecto. Se recomienda utilizar una pantalla OLED y un módulo de GPS.</a:t>
            </a:r>
          </a:p>
          <a:p>
            <a:pPr>
              <a:lnSpc>
                <a:spcPts val="2659"/>
              </a:lnSpc>
              <a:spcBef>
                <a:spcPct val="0"/>
              </a:spcBef>
            </a:pPr>
          </a:p>
        </p:txBody>
      </p:sp>
      <p:sp>
        <p:nvSpPr>
          <p:cNvPr name="TextBox 29" id="29"/>
          <p:cNvSpPr txBox="true"/>
          <p:nvPr/>
        </p:nvSpPr>
        <p:spPr>
          <a:xfrm rot="0">
            <a:off x="11430165" y="4330968"/>
            <a:ext cx="5238212" cy="656590"/>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HK Grotesk Bold"/>
              </a:rPr>
              <a:t>El lenguaje de programación utilizado puede ser Python, C++ u otro de elección del equipo.</a:t>
            </a:r>
          </a:p>
        </p:txBody>
      </p:sp>
      <p:sp>
        <p:nvSpPr>
          <p:cNvPr name="TextBox 30" id="30"/>
          <p:cNvSpPr txBox="true"/>
          <p:nvPr/>
        </p:nvSpPr>
        <p:spPr>
          <a:xfrm rot="0">
            <a:off x="11430165" y="6412910"/>
            <a:ext cx="5238212" cy="1323340"/>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HK Grotesk Bold"/>
              </a:rPr>
              <a:t>Realizar un video y llevar a cabo pruebas de campo. Es importante tener en cuenta que los receptores GNSS no funcionan correctamente bajo techo.</a:t>
            </a:r>
          </a:p>
        </p:txBody>
      </p:sp>
      <p:sp>
        <p:nvSpPr>
          <p:cNvPr name="TextBox 31" id="31"/>
          <p:cNvSpPr txBox="true"/>
          <p:nvPr/>
        </p:nvSpPr>
        <p:spPr>
          <a:xfrm rot="0">
            <a:off x="3163381" y="6412910"/>
            <a:ext cx="6084490" cy="1656715"/>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HK Grotesk Bold"/>
              </a:rPr>
              <a:t>Organizar el repositorio del proyecto en carpetas legibles siguiendo el siguiente orden: a) Proyecto (Simulación), b) Hardware (Dispositivos usados), c) Software (código), d) Presentación (Video y *.ppt), e) Bibliografía (Referencias).</a:t>
            </a:r>
          </a:p>
        </p:txBody>
      </p:sp>
      <p:grpSp>
        <p:nvGrpSpPr>
          <p:cNvPr name="Group 32" id="32"/>
          <p:cNvGrpSpPr/>
          <p:nvPr/>
        </p:nvGrpSpPr>
        <p:grpSpPr>
          <a:xfrm rot="0">
            <a:off x="1846004" y="8432077"/>
            <a:ext cx="1058344" cy="1058344"/>
            <a:chOff x="0" y="0"/>
            <a:chExt cx="1913890" cy="1913890"/>
          </a:xfrm>
        </p:grpSpPr>
        <p:sp>
          <p:nvSpPr>
            <p:cNvPr name="Freeform 33" id="3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191B1A"/>
            </a:solidFill>
          </p:spPr>
        </p:sp>
      </p:grpSp>
      <p:sp>
        <p:nvSpPr>
          <p:cNvPr name="TextBox 34" id="34"/>
          <p:cNvSpPr txBox="true"/>
          <p:nvPr/>
        </p:nvSpPr>
        <p:spPr>
          <a:xfrm rot="0">
            <a:off x="1916779" y="8617396"/>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7</a:t>
            </a:r>
          </a:p>
        </p:txBody>
      </p:sp>
      <p:sp>
        <p:nvSpPr>
          <p:cNvPr name="TextBox 35" id="35"/>
          <p:cNvSpPr txBox="true"/>
          <p:nvPr/>
        </p:nvSpPr>
        <p:spPr>
          <a:xfrm rot="0">
            <a:off x="3237723" y="8500456"/>
            <a:ext cx="5238212" cy="989965"/>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HK Grotesk Bold"/>
              </a:rPr>
              <a:t>Preparar una presentación en PowerPoint del proyecto. La nota final del grupo será considerada en la evaluación.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1244" y="5743457"/>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84811" y="607952"/>
            <a:ext cx="2860911" cy="1349495"/>
            <a:chOff x="0" y="0"/>
            <a:chExt cx="1400039" cy="660400"/>
          </a:xfrm>
        </p:grpSpPr>
        <p:sp>
          <p:nvSpPr>
            <p:cNvPr name="Freeform 5" id="5"/>
            <p:cNvSpPr/>
            <p:nvPr/>
          </p:nvSpPr>
          <p:spPr>
            <a:xfrm flipH="false" flipV="false" rot="0">
              <a:off x="0" y="0"/>
              <a:ext cx="1400039" cy="660400"/>
            </a:xfrm>
            <a:custGeom>
              <a:avLst/>
              <a:gdLst/>
              <a:ahLst/>
              <a:cxnLst/>
              <a:rect r="r" b="b" t="t" l="l"/>
              <a:pathLst>
                <a:path h="660400" w="1400039">
                  <a:moveTo>
                    <a:pt x="1275579" y="660400"/>
                  </a:moveTo>
                  <a:lnTo>
                    <a:pt x="124460" y="660400"/>
                  </a:lnTo>
                  <a:cubicBezTo>
                    <a:pt x="55880" y="660400"/>
                    <a:pt x="0" y="604520"/>
                    <a:pt x="0" y="535940"/>
                  </a:cubicBezTo>
                  <a:lnTo>
                    <a:pt x="0" y="124460"/>
                  </a:lnTo>
                  <a:cubicBezTo>
                    <a:pt x="0" y="55880"/>
                    <a:pt x="55880" y="0"/>
                    <a:pt x="124460" y="0"/>
                  </a:cubicBezTo>
                  <a:lnTo>
                    <a:pt x="1275579" y="0"/>
                  </a:lnTo>
                  <a:cubicBezTo>
                    <a:pt x="1344159" y="0"/>
                    <a:pt x="1400039" y="55880"/>
                    <a:pt x="1400039" y="124460"/>
                  </a:cubicBezTo>
                  <a:lnTo>
                    <a:pt x="1400039" y="535940"/>
                  </a:lnTo>
                  <a:cubicBezTo>
                    <a:pt x="1400039" y="604520"/>
                    <a:pt x="1344159" y="660400"/>
                    <a:pt x="1275579" y="660400"/>
                  </a:cubicBezTo>
                  <a:close/>
                </a:path>
              </a:pathLst>
            </a:custGeom>
            <a:solidFill>
              <a:srgbClr val="191B1A"/>
            </a:solidFill>
          </p:spPr>
        </p:sp>
      </p:grpSp>
      <p:sp>
        <p:nvSpPr>
          <p:cNvPr name="Freeform 6" id="6"/>
          <p:cNvSpPr/>
          <p:nvPr/>
        </p:nvSpPr>
        <p:spPr>
          <a:xfrm flipH="false" flipV="false" rot="0">
            <a:off x="1028700" y="921529"/>
            <a:ext cx="518427" cy="648033"/>
          </a:xfrm>
          <a:custGeom>
            <a:avLst/>
            <a:gdLst/>
            <a:ahLst/>
            <a:cxnLst/>
            <a:rect r="r" b="b" t="t" l="l"/>
            <a:pathLst>
              <a:path h="648033" w="518427">
                <a:moveTo>
                  <a:pt x="0" y="0"/>
                </a:moveTo>
                <a:lnTo>
                  <a:pt x="518427" y="0"/>
                </a:lnTo>
                <a:lnTo>
                  <a:pt x="518427" y="648033"/>
                </a:lnTo>
                <a:lnTo>
                  <a:pt x="0" y="6480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47127" y="2733129"/>
            <a:ext cx="6782886" cy="6020655"/>
          </a:xfrm>
          <a:custGeom>
            <a:avLst/>
            <a:gdLst/>
            <a:ahLst/>
            <a:cxnLst/>
            <a:rect r="r" b="b" t="t" l="l"/>
            <a:pathLst>
              <a:path h="6020655" w="6782886">
                <a:moveTo>
                  <a:pt x="0" y="0"/>
                </a:moveTo>
                <a:lnTo>
                  <a:pt x="6782885" y="0"/>
                </a:lnTo>
                <a:lnTo>
                  <a:pt x="6782885" y="6020655"/>
                </a:lnTo>
                <a:lnTo>
                  <a:pt x="0" y="6020655"/>
                </a:lnTo>
                <a:lnTo>
                  <a:pt x="0" y="0"/>
                </a:lnTo>
                <a:close/>
              </a:path>
            </a:pathLst>
          </a:custGeom>
          <a:blipFill>
            <a:blip r:embed="rId8"/>
            <a:stretch>
              <a:fillRect l="0" t="0" r="0" b="0"/>
            </a:stretch>
          </a:blipFill>
        </p:spPr>
      </p:sp>
      <p:sp>
        <p:nvSpPr>
          <p:cNvPr name="Freeform 8" id="8"/>
          <p:cNvSpPr/>
          <p:nvPr/>
        </p:nvSpPr>
        <p:spPr>
          <a:xfrm flipH="false" flipV="false" rot="0">
            <a:off x="9291089" y="3530291"/>
            <a:ext cx="7355384" cy="4135391"/>
          </a:xfrm>
          <a:custGeom>
            <a:avLst/>
            <a:gdLst/>
            <a:ahLst/>
            <a:cxnLst/>
            <a:rect r="r" b="b" t="t" l="l"/>
            <a:pathLst>
              <a:path h="4135391" w="7355384">
                <a:moveTo>
                  <a:pt x="0" y="0"/>
                </a:moveTo>
                <a:lnTo>
                  <a:pt x="7355384" y="0"/>
                </a:lnTo>
                <a:lnTo>
                  <a:pt x="7355384" y="4135391"/>
                </a:lnTo>
                <a:lnTo>
                  <a:pt x="0" y="4135391"/>
                </a:lnTo>
                <a:lnTo>
                  <a:pt x="0" y="0"/>
                </a:lnTo>
                <a:close/>
              </a:path>
            </a:pathLst>
          </a:custGeom>
          <a:blipFill>
            <a:blip r:embed="rId9"/>
            <a:stretch>
              <a:fillRect l="0" t="0" r="0" b="0"/>
            </a:stretch>
          </a:blipFill>
        </p:spPr>
      </p:sp>
      <p:sp>
        <p:nvSpPr>
          <p:cNvPr name="TextBox 9" id="9"/>
          <p:cNvSpPr txBox="true"/>
          <p:nvPr/>
        </p:nvSpPr>
        <p:spPr>
          <a:xfrm rot="0">
            <a:off x="1769807" y="972178"/>
            <a:ext cx="5086361" cy="489585"/>
          </a:xfrm>
          <a:prstGeom prst="rect">
            <a:avLst/>
          </a:prstGeom>
        </p:spPr>
        <p:txBody>
          <a:bodyPr anchor="t" rtlCol="false" tIns="0" lIns="0" bIns="0" rIns="0">
            <a:spAutoFit/>
          </a:bodyPr>
          <a:lstStyle/>
          <a:p>
            <a:pPr>
              <a:lnSpc>
                <a:spcPts val="3990"/>
              </a:lnSpc>
              <a:spcBef>
                <a:spcPct val="0"/>
              </a:spcBef>
            </a:pPr>
            <a:r>
              <a:rPr lang="en-US" sz="2850">
                <a:solidFill>
                  <a:srgbClr val="FFFFFF"/>
                </a:solidFill>
                <a:latin typeface="HK Grotesk Bold"/>
              </a:rPr>
              <a:t>TAREAS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444" y="7063546"/>
            <a:ext cx="5505900" cy="3223454"/>
          </a:xfrm>
          <a:custGeom>
            <a:avLst/>
            <a:gdLst/>
            <a:ahLst/>
            <a:cxnLst/>
            <a:rect r="r" b="b" t="t" l="l"/>
            <a:pathLst>
              <a:path h="3223454" w="5505900">
                <a:moveTo>
                  <a:pt x="0" y="0"/>
                </a:moveTo>
                <a:lnTo>
                  <a:pt x="5505900" y="0"/>
                </a:lnTo>
                <a:lnTo>
                  <a:pt x="5505900"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18097" y="4581307"/>
            <a:ext cx="2643532" cy="38741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Se establecieron los objetivos del proyecto, identificando los requerimientos y funcionalidades necesarias para la implementación del Sistema Global de Navegación Satelital con ESP32. Además, se diseñó un plan de trabajo detallado que sirvió como guía durante todo el desarrollo.</a:t>
            </a:r>
          </a:p>
        </p:txBody>
      </p:sp>
      <p:sp>
        <p:nvSpPr>
          <p:cNvPr name="TextBox 5" id="5"/>
          <p:cNvSpPr txBox="true"/>
          <p:nvPr/>
        </p:nvSpPr>
        <p:spPr>
          <a:xfrm rot="0">
            <a:off x="497102" y="3584567"/>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Poppins Bold"/>
              </a:rPr>
              <a:t>1</a:t>
            </a:r>
          </a:p>
        </p:txBody>
      </p:sp>
      <p:sp>
        <p:nvSpPr>
          <p:cNvPr name="TextBox 6" id="6"/>
          <p:cNvSpPr txBox="true"/>
          <p:nvPr/>
        </p:nvSpPr>
        <p:spPr>
          <a:xfrm rot="0">
            <a:off x="1769807" y="2204529"/>
            <a:ext cx="14057077" cy="566928"/>
          </a:xfrm>
          <a:prstGeom prst="rect">
            <a:avLst/>
          </a:prstGeom>
        </p:spPr>
        <p:txBody>
          <a:bodyPr anchor="t" rtlCol="false" tIns="0" lIns="0" bIns="0" rIns="0">
            <a:spAutoFit/>
          </a:bodyPr>
          <a:lstStyle/>
          <a:p>
            <a:pPr>
              <a:lnSpc>
                <a:spcPts val="2196"/>
              </a:lnSpc>
            </a:pPr>
            <a:r>
              <a:rPr lang="en-US" sz="1800">
                <a:solidFill>
                  <a:srgbClr val="FFFFFF"/>
                </a:solidFill>
                <a:latin typeface="Poppins Bold"/>
              </a:rPr>
              <a:t>EN ESTE PROYECTO, SE UTILIZÓ UNA METODOLOGÍA DE DESARROLLO BASADA EN UN ENFOQUE ITERATIVO Y DE PROTOTIPADO. A CONTINUACIÓN, SE DESCRIBEN LAS ETAPAS PRINCIPALES DEL PROCESO:</a:t>
            </a:r>
          </a:p>
        </p:txBody>
      </p:sp>
      <p:grpSp>
        <p:nvGrpSpPr>
          <p:cNvPr name="Group 7" id="7"/>
          <p:cNvGrpSpPr/>
          <p:nvPr/>
        </p:nvGrpSpPr>
        <p:grpSpPr>
          <a:xfrm rot="0">
            <a:off x="691404" y="607384"/>
            <a:ext cx="4189327" cy="1349495"/>
            <a:chOff x="0" y="0"/>
            <a:chExt cx="2050123" cy="660400"/>
          </a:xfrm>
        </p:grpSpPr>
        <p:sp>
          <p:nvSpPr>
            <p:cNvPr name="Freeform 8" id="8"/>
            <p:cNvSpPr/>
            <p:nvPr/>
          </p:nvSpPr>
          <p:spPr>
            <a:xfrm flipH="false" flipV="false" rot="0">
              <a:off x="0" y="0"/>
              <a:ext cx="2050124" cy="660400"/>
            </a:xfrm>
            <a:custGeom>
              <a:avLst/>
              <a:gdLst/>
              <a:ahLst/>
              <a:cxnLst/>
              <a:rect r="r" b="b" t="t" l="l"/>
              <a:pathLst>
                <a:path h="660400" w="2050124">
                  <a:moveTo>
                    <a:pt x="1925663" y="660400"/>
                  </a:moveTo>
                  <a:lnTo>
                    <a:pt x="124460" y="660400"/>
                  </a:lnTo>
                  <a:cubicBezTo>
                    <a:pt x="55880" y="660400"/>
                    <a:pt x="0" y="604520"/>
                    <a:pt x="0" y="535940"/>
                  </a:cubicBezTo>
                  <a:lnTo>
                    <a:pt x="0" y="124460"/>
                  </a:lnTo>
                  <a:cubicBezTo>
                    <a:pt x="0" y="55880"/>
                    <a:pt x="55880" y="0"/>
                    <a:pt x="124460" y="0"/>
                  </a:cubicBezTo>
                  <a:lnTo>
                    <a:pt x="1925663" y="0"/>
                  </a:lnTo>
                  <a:cubicBezTo>
                    <a:pt x="1994243" y="0"/>
                    <a:pt x="2050124" y="55880"/>
                    <a:pt x="2050124" y="124460"/>
                  </a:cubicBezTo>
                  <a:lnTo>
                    <a:pt x="2050124" y="535940"/>
                  </a:lnTo>
                  <a:cubicBezTo>
                    <a:pt x="2050124" y="604520"/>
                    <a:pt x="1994243" y="660400"/>
                    <a:pt x="1925663" y="660400"/>
                  </a:cubicBezTo>
                  <a:close/>
                </a:path>
              </a:pathLst>
            </a:custGeom>
            <a:solidFill>
              <a:srgbClr val="191B1A"/>
            </a:solidFill>
          </p:spPr>
        </p:sp>
      </p:grpSp>
      <p:sp>
        <p:nvSpPr>
          <p:cNvPr name="TextBox 9" id="9"/>
          <p:cNvSpPr txBox="true"/>
          <p:nvPr/>
        </p:nvSpPr>
        <p:spPr>
          <a:xfrm rot="0">
            <a:off x="1776400" y="971610"/>
            <a:ext cx="5086361" cy="489585"/>
          </a:xfrm>
          <a:prstGeom prst="rect">
            <a:avLst/>
          </a:prstGeom>
        </p:spPr>
        <p:txBody>
          <a:bodyPr anchor="t" rtlCol="false" tIns="0" lIns="0" bIns="0" rIns="0">
            <a:spAutoFit/>
          </a:bodyPr>
          <a:lstStyle/>
          <a:p>
            <a:pPr>
              <a:lnSpc>
                <a:spcPts val="3990"/>
              </a:lnSpc>
              <a:spcBef>
                <a:spcPct val="0"/>
              </a:spcBef>
            </a:pPr>
            <a:r>
              <a:rPr lang="en-US" sz="2850">
                <a:solidFill>
                  <a:srgbClr val="FFFFFF"/>
                </a:solidFill>
                <a:latin typeface="HK Grotesk Bold"/>
              </a:rPr>
              <a:t>METODOLOGIA</a:t>
            </a:r>
          </a:p>
        </p:txBody>
      </p:sp>
      <p:sp>
        <p:nvSpPr>
          <p:cNvPr name="Freeform 10" id="10"/>
          <p:cNvSpPr/>
          <p:nvPr/>
        </p:nvSpPr>
        <p:spPr>
          <a:xfrm flipH="false" flipV="false" rot="0">
            <a:off x="1035293" y="920961"/>
            <a:ext cx="518427" cy="648033"/>
          </a:xfrm>
          <a:custGeom>
            <a:avLst/>
            <a:gdLst/>
            <a:ahLst/>
            <a:cxnLst/>
            <a:rect r="r" b="b" t="t" l="l"/>
            <a:pathLst>
              <a:path h="648033" w="518427">
                <a:moveTo>
                  <a:pt x="0" y="0"/>
                </a:moveTo>
                <a:lnTo>
                  <a:pt x="518427" y="0"/>
                </a:lnTo>
                <a:lnTo>
                  <a:pt x="518427" y="648033"/>
                </a:lnTo>
                <a:lnTo>
                  <a:pt x="0" y="6480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129536" y="4581307"/>
            <a:ext cx="2773133" cy="41503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Se realizó una exhaustiva investigación de las tecnologías disponibles para la implementación del proyecto. Se evaluaron diferentes opciones de lenguajes de programación, herramientas de simulación y componentes de hardware compatibles con ESP32. Se seleccionaron aquellas que mejor se ajustaban a los objetivos planteados.</a:t>
            </a:r>
          </a:p>
        </p:txBody>
      </p:sp>
      <p:sp>
        <p:nvSpPr>
          <p:cNvPr name="TextBox 12" id="12"/>
          <p:cNvSpPr txBox="true"/>
          <p:nvPr/>
        </p:nvSpPr>
        <p:spPr>
          <a:xfrm rot="0">
            <a:off x="3777083" y="3584567"/>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Poppins Bold"/>
              </a:rPr>
              <a:t>2</a:t>
            </a:r>
          </a:p>
        </p:txBody>
      </p:sp>
      <p:sp>
        <p:nvSpPr>
          <p:cNvPr name="TextBox 13" id="13"/>
          <p:cNvSpPr txBox="true"/>
          <p:nvPr/>
        </p:nvSpPr>
        <p:spPr>
          <a:xfrm rot="0">
            <a:off x="7761971" y="4581307"/>
            <a:ext cx="2594931" cy="470281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 Se procedió a la creación de prototipos del Sistema Global de Navegación Satelital y del GPS Tracker utilizando el ESP32. Durante esta etapa, se llevaron a cabo pruebas y ajustes constantes para garantizar el correcto funcionamiento de los dispositivos. Se utilizó un enfoque iterativo, permitiendo mejoras continuas en el diseño y la funcionalidad.</a:t>
            </a:r>
          </a:p>
        </p:txBody>
      </p:sp>
      <p:sp>
        <p:nvSpPr>
          <p:cNvPr name="TextBox 14" id="14"/>
          <p:cNvSpPr txBox="true"/>
          <p:nvPr/>
        </p:nvSpPr>
        <p:spPr>
          <a:xfrm rot="0">
            <a:off x="11264835" y="4581307"/>
            <a:ext cx="2692132" cy="359791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Se estableció la conexión entre el prototipo y un Broker mediante un protocolo Mqtt para el proyecto. Esto permitió la transmisión de datos del sistema de navegación satelital a un dispositivo móvil, como un Smartphone o Tablet. Se utilizó una pantalla OLED para mostrar la información relevante.</a:t>
            </a:r>
          </a:p>
        </p:txBody>
      </p:sp>
      <p:sp>
        <p:nvSpPr>
          <p:cNvPr name="TextBox 15" id="15"/>
          <p:cNvSpPr txBox="true"/>
          <p:nvPr/>
        </p:nvSpPr>
        <p:spPr>
          <a:xfrm rot="0">
            <a:off x="14799479" y="4581307"/>
            <a:ext cx="2692132" cy="359791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Se generó una documentación detallada de todo el proceso, incluyendo el código fuente, esquemas de conexión y manuales de usuario. Además, se organizó el repositorio del proyecto en diferentes carpetas, siguiendo una estructura lógica que facilita la comprensión y el acceso a los recursos.</a:t>
            </a:r>
          </a:p>
        </p:txBody>
      </p:sp>
      <p:sp>
        <p:nvSpPr>
          <p:cNvPr name="TextBox 16" id="16"/>
          <p:cNvSpPr txBox="true"/>
          <p:nvPr/>
        </p:nvSpPr>
        <p:spPr>
          <a:xfrm rot="0">
            <a:off x="818097" y="3739229"/>
            <a:ext cx="2643532" cy="621030"/>
          </a:xfrm>
          <a:prstGeom prst="rect">
            <a:avLst/>
          </a:prstGeom>
        </p:spPr>
        <p:txBody>
          <a:bodyPr anchor="t" rtlCol="false" tIns="0" lIns="0" bIns="0" rIns="0">
            <a:spAutoFit/>
          </a:bodyPr>
          <a:lstStyle/>
          <a:p>
            <a:pPr>
              <a:lnSpc>
                <a:spcPts val="2520"/>
              </a:lnSpc>
            </a:pPr>
            <a:r>
              <a:rPr lang="en-US" sz="1800">
                <a:solidFill>
                  <a:srgbClr val="FFFFFF"/>
                </a:solidFill>
                <a:latin typeface="HK Grotesk Bold"/>
              </a:rPr>
              <a:t>Planificación y definición de objetivos:</a:t>
            </a:r>
            <a:r>
              <a:rPr lang="en-US" sz="1800">
                <a:solidFill>
                  <a:srgbClr val="FFFFFF"/>
                </a:solidFill>
                <a:latin typeface="HK Grotesk Bold"/>
              </a:rPr>
              <a:t> </a:t>
            </a:r>
          </a:p>
        </p:txBody>
      </p:sp>
      <p:sp>
        <p:nvSpPr>
          <p:cNvPr name="TextBox 17" id="17"/>
          <p:cNvSpPr txBox="true"/>
          <p:nvPr/>
        </p:nvSpPr>
        <p:spPr>
          <a:xfrm rot="0">
            <a:off x="4129536" y="3739229"/>
            <a:ext cx="2965684" cy="621030"/>
          </a:xfrm>
          <a:prstGeom prst="rect">
            <a:avLst/>
          </a:prstGeom>
        </p:spPr>
        <p:txBody>
          <a:bodyPr anchor="t" rtlCol="false" tIns="0" lIns="0" bIns="0" rIns="0">
            <a:spAutoFit/>
          </a:bodyPr>
          <a:lstStyle/>
          <a:p>
            <a:pPr>
              <a:lnSpc>
                <a:spcPts val="2520"/>
              </a:lnSpc>
            </a:pPr>
            <a:r>
              <a:rPr lang="en-US" sz="1800">
                <a:solidFill>
                  <a:srgbClr val="FFFFFF"/>
                </a:solidFill>
                <a:latin typeface="HK Grotesk Bold"/>
              </a:rPr>
              <a:t>Investigación y selección de tecnologías: </a:t>
            </a:r>
          </a:p>
        </p:txBody>
      </p:sp>
      <p:sp>
        <p:nvSpPr>
          <p:cNvPr name="TextBox 18" id="18"/>
          <p:cNvSpPr txBox="true"/>
          <p:nvPr/>
        </p:nvSpPr>
        <p:spPr>
          <a:xfrm rot="0">
            <a:off x="7391218" y="3584567"/>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Poppins Bold"/>
              </a:rPr>
              <a:t>3</a:t>
            </a:r>
          </a:p>
        </p:txBody>
      </p:sp>
      <p:sp>
        <p:nvSpPr>
          <p:cNvPr name="TextBox 19" id="19"/>
          <p:cNvSpPr txBox="true"/>
          <p:nvPr/>
        </p:nvSpPr>
        <p:spPr>
          <a:xfrm rot="0">
            <a:off x="7771551" y="3739229"/>
            <a:ext cx="2643532" cy="306705"/>
          </a:xfrm>
          <a:prstGeom prst="rect">
            <a:avLst/>
          </a:prstGeom>
        </p:spPr>
        <p:txBody>
          <a:bodyPr anchor="t" rtlCol="false" tIns="0" lIns="0" bIns="0" rIns="0">
            <a:spAutoFit/>
          </a:bodyPr>
          <a:lstStyle/>
          <a:p>
            <a:pPr>
              <a:lnSpc>
                <a:spcPts val="2520"/>
              </a:lnSpc>
            </a:pPr>
            <a:r>
              <a:rPr lang="en-US" sz="1800">
                <a:solidFill>
                  <a:srgbClr val="FFFFFF"/>
                </a:solidFill>
                <a:latin typeface="HK Grotesk Bold"/>
              </a:rPr>
              <a:t>Desarrollo de prototipos:</a:t>
            </a:r>
          </a:p>
        </p:txBody>
      </p:sp>
      <p:sp>
        <p:nvSpPr>
          <p:cNvPr name="TextBox 20" id="20"/>
          <p:cNvSpPr txBox="true"/>
          <p:nvPr/>
        </p:nvSpPr>
        <p:spPr>
          <a:xfrm rot="0">
            <a:off x="10768665" y="3584567"/>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Poppins Bold"/>
              </a:rPr>
              <a:t>4</a:t>
            </a:r>
          </a:p>
        </p:txBody>
      </p:sp>
      <p:sp>
        <p:nvSpPr>
          <p:cNvPr name="TextBox 21" id="21"/>
          <p:cNvSpPr txBox="true"/>
          <p:nvPr/>
        </p:nvSpPr>
        <p:spPr>
          <a:xfrm rot="0">
            <a:off x="11209023" y="3739229"/>
            <a:ext cx="2643532" cy="621030"/>
          </a:xfrm>
          <a:prstGeom prst="rect">
            <a:avLst/>
          </a:prstGeom>
        </p:spPr>
        <p:txBody>
          <a:bodyPr anchor="t" rtlCol="false" tIns="0" lIns="0" bIns="0" rIns="0">
            <a:spAutoFit/>
          </a:bodyPr>
          <a:lstStyle/>
          <a:p>
            <a:pPr>
              <a:lnSpc>
                <a:spcPts val="2520"/>
              </a:lnSpc>
            </a:pPr>
            <a:r>
              <a:rPr lang="en-US" sz="1800">
                <a:solidFill>
                  <a:srgbClr val="FFFFFF"/>
                </a:solidFill>
                <a:latin typeface="HK Grotesk Bold"/>
              </a:rPr>
              <a:t>Conexión a un Broker y visualización de datos:</a:t>
            </a:r>
            <a:r>
              <a:rPr lang="en-US" sz="1800">
                <a:solidFill>
                  <a:srgbClr val="FFFFFF"/>
                </a:solidFill>
                <a:latin typeface="HK Grotesk Bold"/>
              </a:rPr>
              <a:t> </a:t>
            </a:r>
          </a:p>
        </p:txBody>
      </p:sp>
      <p:sp>
        <p:nvSpPr>
          <p:cNvPr name="TextBox 22" id="22"/>
          <p:cNvSpPr txBox="true"/>
          <p:nvPr/>
        </p:nvSpPr>
        <p:spPr>
          <a:xfrm rot="0">
            <a:off x="14407061" y="3584567"/>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Poppins Bold"/>
              </a:rPr>
              <a:t>5</a:t>
            </a:r>
          </a:p>
        </p:txBody>
      </p:sp>
      <p:sp>
        <p:nvSpPr>
          <p:cNvPr name="TextBox 23" id="23"/>
          <p:cNvSpPr txBox="true"/>
          <p:nvPr/>
        </p:nvSpPr>
        <p:spPr>
          <a:xfrm rot="0">
            <a:off x="14841458" y="3739229"/>
            <a:ext cx="3235940" cy="621030"/>
          </a:xfrm>
          <a:prstGeom prst="rect">
            <a:avLst/>
          </a:prstGeom>
        </p:spPr>
        <p:txBody>
          <a:bodyPr anchor="t" rtlCol="false" tIns="0" lIns="0" bIns="0" rIns="0">
            <a:spAutoFit/>
          </a:bodyPr>
          <a:lstStyle/>
          <a:p>
            <a:pPr>
              <a:lnSpc>
                <a:spcPts val="2520"/>
              </a:lnSpc>
            </a:pPr>
            <a:r>
              <a:rPr lang="en-US" sz="1800">
                <a:solidFill>
                  <a:srgbClr val="FFFFFF"/>
                </a:solidFill>
                <a:latin typeface="HK Grotesk Bold"/>
              </a:rPr>
              <a:t>Documentación y organización del repositorio:</a:t>
            </a:r>
            <a:r>
              <a:rPr lang="en-US" sz="1800">
                <a:solidFill>
                  <a:srgbClr val="FFFFFF"/>
                </a:solidFill>
                <a:latin typeface="HK Grotesk Bold"/>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534920" y="2187629"/>
            <a:ext cx="3970010" cy="5911741"/>
            <a:chOff x="0" y="0"/>
            <a:chExt cx="1448270" cy="2156619"/>
          </a:xfrm>
        </p:grpSpPr>
        <p:sp>
          <p:nvSpPr>
            <p:cNvPr name="Freeform 6" id="6"/>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E14761"/>
            </a:solidFill>
          </p:spPr>
        </p:sp>
      </p:grpSp>
      <p:sp>
        <p:nvSpPr>
          <p:cNvPr name="Freeform 7" id="7"/>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9933361" y="-30618"/>
            <a:ext cx="3393618" cy="3466629"/>
            <a:chOff x="0" y="0"/>
            <a:chExt cx="4524823" cy="4622171"/>
          </a:xfrm>
        </p:grpSpPr>
        <p:pic>
          <p:nvPicPr>
            <p:cNvPr name="Picture 9" id="9"/>
            <p:cNvPicPr>
              <a:picLocks noChangeAspect="true"/>
            </p:cNvPicPr>
            <p:nvPr/>
          </p:nvPicPr>
          <p:blipFill>
            <a:blip r:embed="rId6"/>
            <a:srcRect l="1671" t="0" r="1671" b="0"/>
            <a:stretch>
              <a:fillRect/>
            </a:stretch>
          </p:blipFill>
          <p:spPr>
            <a:xfrm flipH="false" flipV="false">
              <a:off x="0" y="0"/>
              <a:ext cx="4524823" cy="4622171"/>
            </a:xfrm>
            <a:prstGeom prst="rect">
              <a:avLst/>
            </a:prstGeom>
          </p:spPr>
        </p:pic>
      </p:grpSp>
      <p:grpSp>
        <p:nvGrpSpPr>
          <p:cNvPr name="Group 10" id="10"/>
          <p:cNvGrpSpPr/>
          <p:nvPr/>
        </p:nvGrpSpPr>
        <p:grpSpPr>
          <a:xfrm rot="0">
            <a:off x="9933361" y="3857618"/>
            <a:ext cx="3393618" cy="3920234"/>
            <a:chOff x="0" y="0"/>
            <a:chExt cx="4524823" cy="5226979"/>
          </a:xfrm>
        </p:grpSpPr>
        <p:pic>
          <p:nvPicPr>
            <p:cNvPr name="Picture 11" id="11"/>
            <p:cNvPicPr>
              <a:picLocks noChangeAspect="true"/>
            </p:cNvPicPr>
            <p:nvPr/>
          </p:nvPicPr>
          <p:blipFill>
            <a:blip r:embed="rId7"/>
            <a:srcRect l="0" t="17510" r="0" b="17510"/>
            <a:stretch>
              <a:fillRect/>
            </a:stretch>
          </p:blipFill>
          <p:spPr>
            <a:xfrm flipH="false" flipV="false">
              <a:off x="0" y="0"/>
              <a:ext cx="4524823" cy="5226979"/>
            </a:xfrm>
            <a:prstGeom prst="rect">
              <a:avLst/>
            </a:prstGeom>
          </p:spPr>
        </p:pic>
      </p:grpSp>
      <p:grpSp>
        <p:nvGrpSpPr>
          <p:cNvPr name="Group 12" id="12"/>
          <p:cNvGrpSpPr/>
          <p:nvPr/>
        </p:nvGrpSpPr>
        <p:grpSpPr>
          <a:xfrm rot="0">
            <a:off x="13625176" y="2952432"/>
            <a:ext cx="4283203" cy="3466629"/>
            <a:chOff x="0" y="0"/>
            <a:chExt cx="5710937" cy="4622171"/>
          </a:xfrm>
        </p:grpSpPr>
        <p:pic>
          <p:nvPicPr>
            <p:cNvPr name="Picture 13" id="13"/>
            <p:cNvPicPr>
              <a:picLocks noChangeAspect="true"/>
            </p:cNvPicPr>
            <p:nvPr/>
          </p:nvPicPr>
          <p:blipFill>
            <a:blip r:embed="rId8"/>
            <a:srcRect l="0" t="0" r="13697" b="0"/>
            <a:stretch>
              <a:fillRect/>
            </a:stretch>
          </p:blipFill>
          <p:spPr>
            <a:xfrm flipH="false" flipV="false">
              <a:off x="0" y="0"/>
              <a:ext cx="5710937" cy="4622171"/>
            </a:xfrm>
            <a:prstGeom prst="rect">
              <a:avLst/>
            </a:prstGeom>
          </p:spPr>
        </p:pic>
      </p:grpSp>
      <p:grpSp>
        <p:nvGrpSpPr>
          <p:cNvPr name="Group 14" id="14"/>
          <p:cNvGrpSpPr/>
          <p:nvPr/>
        </p:nvGrpSpPr>
        <p:grpSpPr>
          <a:xfrm rot="0">
            <a:off x="13625176" y="6810050"/>
            <a:ext cx="3393618" cy="3466629"/>
            <a:chOff x="0" y="0"/>
            <a:chExt cx="4524823" cy="4622171"/>
          </a:xfrm>
        </p:grpSpPr>
        <p:pic>
          <p:nvPicPr>
            <p:cNvPr name="Picture 15" id="15"/>
            <p:cNvPicPr>
              <a:picLocks noChangeAspect="true"/>
            </p:cNvPicPr>
            <p:nvPr/>
          </p:nvPicPr>
          <p:blipFill>
            <a:blip r:embed="rId9"/>
            <a:srcRect l="649" t="0" r="44285" b="0"/>
            <a:stretch>
              <a:fillRect/>
            </a:stretch>
          </p:blipFill>
          <p:spPr>
            <a:xfrm flipH="false" flipV="false">
              <a:off x="0" y="0"/>
              <a:ext cx="4524823" cy="4622171"/>
            </a:xfrm>
            <a:prstGeom prst="rect">
              <a:avLst/>
            </a:prstGeom>
          </p:spPr>
        </p:pic>
      </p:grpSp>
      <p:grpSp>
        <p:nvGrpSpPr>
          <p:cNvPr name="Group 16" id="16"/>
          <p:cNvGrpSpPr/>
          <p:nvPr/>
        </p:nvGrpSpPr>
        <p:grpSpPr>
          <a:xfrm rot="0">
            <a:off x="691404" y="607384"/>
            <a:ext cx="4189327" cy="1349495"/>
            <a:chOff x="0" y="0"/>
            <a:chExt cx="2050123" cy="660400"/>
          </a:xfrm>
        </p:grpSpPr>
        <p:sp>
          <p:nvSpPr>
            <p:cNvPr name="Freeform 17" id="17"/>
            <p:cNvSpPr/>
            <p:nvPr/>
          </p:nvSpPr>
          <p:spPr>
            <a:xfrm flipH="false" flipV="false" rot="0">
              <a:off x="0" y="0"/>
              <a:ext cx="2050124" cy="660400"/>
            </a:xfrm>
            <a:custGeom>
              <a:avLst/>
              <a:gdLst/>
              <a:ahLst/>
              <a:cxnLst/>
              <a:rect r="r" b="b" t="t" l="l"/>
              <a:pathLst>
                <a:path h="660400" w="2050124">
                  <a:moveTo>
                    <a:pt x="1925663" y="660400"/>
                  </a:moveTo>
                  <a:lnTo>
                    <a:pt x="124460" y="660400"/>
                  </a:lnTo>
                  <a:cubicBezTo>
                    <a:pt x="55880" y="660400"/>
                    <a:pt x="0" y="604520"/>
                    <a:pt x="0" y="535940"/>
                  </a:cubicBezTo>
                  <a:lnTo>
                    <a:pt x="0" y="124460"/>
                  </a:lnTo>
                  <a:cubicBezTo>
                    <a:pt x="0" y="55880"/>
                    <a:pt x="55880" y="0"/>
                    <a:pt x="124460" y="0"/>
                  </a:cubicBezTo>
                  <a:lnTo>
                    <a:pt x="1925663" y="0"/>
                  </a:lnTo>
                  <a:cubicBezTo>
                    <a:pt x="1994243" y="0"/>
                    <a:pt x="2050124" y="55880"/>
                    <a:pt x="2050124" y="124460"/>
                  </a:cubicBezTo>
                  <a:lnTo>
                    <a:pt x="2050124" y="535940"/>
                  </a:lnTo>
                  <a:cubicBezTo>
                    <a:pt x="2050124" y="604520"/>
                    <a:pt x="1994243" y="660400"/>
                    <a:pt x="1925663" y="660400"/>
                  </a:cubicBezTo>
                  <a:close/>
                </a:path>
              </a:pathLst>
            </a:custGeom>
            <a:solidFill>
              <a:srgbClr val="191B1A"/>
            </a:solidFill>
          </p:spPr>
        </p:sp>
      </p:grpSp>
      <p:sp>
        <p:nvSpPr>
          <p:cNvPr name="Freeform 18" id="18"/>
          <p:cNvSpPr/>
          <p:nvPr/>
        </p:nvSpPr>
        <p:spPr>
          <a:xfrm flipH="false" flipV="false" rot="0">
            <a:off x="1035293" y="920961"/>
            <a:ext cx="518427" cy="648033"/>
          </a:xfrm>
          <a:custGeom>
            <a:avLst/>
            <a:gdLst/>
            <a:ahLst/>
            <a:cxnLst/>
            <a:rect r="r" b="b" t="t" l="l"/>
            <a:pathLst>
              <a:path h="648033" w="518427">
                <a:moveTo>
                  <a:pt x="0" y="0"/>
                </a:moveTo>
                <a:lnTo>
                  <a:pt x="518427" y="0"/>
                </a:lnTo>
                <a:lnTo>
                  <a:pt x="518427" y="648033"/>
                </a:lnTo>
                <a:lnTo>
                  <a:pt x="0" y="6480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3460329" y="93246"/>
            <a:ext cx="4959896" cy="2735896"/>
          </a:xfrm>
          <a:custGeom>
            <a:avLst/>
            <a:gdLst/>
            <a:ahLst/>
            <a:cxnLst/>
            <a:rect r="r" b="b" t="t" l="l"/>
            <a:pathLst>
              <a:path h="2735896" w="4959896">
                <a:moveTo>
                  <a:pt x="0" y="0"/>
                </a:moveTo>
                <a:lnTo>
                  <a:pt x="4959896" y="0"/>
                </a:lnTo>
                <a:lnTo>
                  <a:pt x="4959896" y="2735897"/>
                </a:lnTo>
                <a:lnTo>
                  <a:pt x="0" y="2735897"/>
                </a:lnTo>
                <a:lnTo>
                  <a:pt x="0" y="0"/>
                </a:lnTo>
                <a:close/>
              </a:path>
            </a:pathLst>
          </a:custGeom>
          <a:blipFill>
            <a:blip r:embed="rId12"/>
            <a:stretch>
              <a:fillRect l="0" t="0" r="0" b="0"/>
            </a:stretch>
          </a:blipFill>
        </p:spPr>
      </p:sp>
      <p:sp>
        <p:nvSpPr>
          <p:cNvPr name="TextBox 20" id="20"/>
          <p:cNvSpPr txBox="true"/>
          <p:nvPr/>
        </p:nvSpPr>
        <p:spPr>
          <a:xfrm rot="0">
            <a:off x="1776400" y="971610"/>
            <a:ext cx="5086361" cy="489585"/>
          </a:xfrm>
          <a:prstGeom prst="rect">
            <a:avLst/>
          </a:prstGeom>
        </p:spPr>
        <p:txBody>
          <a:bodyPr anchor="t" rtlCol="false" tIns="0" lIns="0" bIns="0" rIns="0">
            <a:spAutoFit/>
          </a:bodyPr>
          <a:lstStyle/>
          <a:p>
            <a:pPr>
              <a:lnSpc>
                <a:spcPts val="3990"/>
              </a:lnSpc>
              <a:spcBef>
                <a:spcPct val="0"/>
              </a:spcBef>
            </a:pPr>
            <a:r>
              <a:rPr lang="en-US" sz="2850">
                <a:solidFill>
                  <a:srgbClr val="FFFFFF"/>
                </a:solidFill>
                <a:latin typeface="HK Grotesk Bold"/>
              </a:rPr>
              <a:t>RESULTADOS</a:t>
            </a:r>
          </a:p>
        </p:txBody>
      </p:sp>
      <p:sp>
        <p:nvSpPr>
          <p:cNvPr name="TextBox 21" id="21"/>
          <p:cNvSpPr txBox="true"/>
          <p:nvPr/>
        </p:nvSpPr>
        <p:spPr>
          <a:xfrm rot="0">
            <a:off x="747745" y="2140004"/>
            <a:ext cx="2643532" cy="30454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Logramos desarrollar un codigo funcional para el esp 32. El código se encargó de recibir y procesar las señales de los satélites, calcular la posición y el tiempo con base en los datos recibidos, y mostrarlos en la pantalla OLED integrada en el prototipo.</a:t>
            </a:r>
          </a:p>
        </p:txBody>
      </p:sp>
      <p:sp>
        <p:nvSpPr>
          <p:cNvPr name="TextBox 22" id="22"/>
          <p:cNvSpPr txBox="true"/>
          <p:nvPr/>
        </p:nvSpPr>
        <p:spPr>
          <a:xfrm rot="0">
            <a:off x="442432" y="2073857"/>
            <a:ext cx="2948844" cy="622465"/>
          </a:xfrm>
          <a:prstGeom prst="rect">
            <a:avLst/>
          </a:prstGeom>
        </p:spPr>
        <p:txBody>
          <a:bodyPr anchor="t" rtlCol="false" tIns="0" lIns="0" bIns="0" rIns="0">
            <a:spAutoFit/>
          </a:bodyPr>
          <a:lstStyle/>
          <a:p>
            <a:pPr>
              <a:lnSpc>
                <a:spcPts val="4872"/>
              </a:lnSpc>
              <a:spcBef>
                <a:spcPct val="0"/>
              </a:spcBef>
            </a:pPr>
            <a:r>
              <a:rPr lang="en-US" sz="3480">
                <a:solidFill>
                  <a:srgbClr val="FFFFFF"/>
                </a:solidFill>
                <a:latin typeface="Poppins Bold"/>
              </a:rPr>
              <a:t>1</a:t>
            </a:r>
          </a:p>
        </p:txBody>
      </p:sp>
      <p:sp>
        <p:nvSpPr>
          <p:cNvPr name="TextBox 23" id="23"/>
          <p:cNvSpPr txBox="true"/>
          <p:nvPr/>
        </p:nvSpPr>
        <p:spPr>
          <a:xfrm rot="0">
            <a:off x="5318058" y="2140004"/>
            <a:ext cx="2643532" cy="332168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Simulamos el comportamiento de un GPS Tracker utilizando el ESP32 y Wokwi. El código emuló la recepción de señales de satélites y generó datos de ubicación ficticios para validar el funcionamiento del dispositivo en un entorno virtual controlado.</a:t>
            </a:r>
          </a:p>
        </p:txBody>
      </p:sp>
      <p:sp>
        <p:nvSpPr>
          <p:cNvPr name="TextBox 24" id="24"/>
          <p:cNvSpPr txBox="true"/>
          <p:nvPr/>
        </p:nvSpPr>
        <p:spPr>
          <a:xfrm rot="0">
            <a:off x="5012746" y="2092379"/>
            <a:ext cx="2948844" cy="622465"/>
          </a:xfrm>
          <a:prstGeom prst="rect">
            <a:avLst/>
          </a:prstGeom>
        </p:spPr>
        <p:txBody>
          <a:bodyPr anchor="t" rtlCol="false" tIns="0" lIns="0" bIns="0" rIns="0">
            <a:spAutoFit/>
          </a:bodyPr>
          <a:lstStyle/>
          <a:p>
            <a:pPr>
              <a:lnSpc>
                <a:spcPts val="4872"/>
              </a:lnSpc>
              <a:spcBef>
                <a:spcPct val="0"/>
              </a:spcBef>
            </a:pPr>
            <a:r>
              <a:rPr lang="en-US" sz="3480">
                <a:solidFill>
                  <a:srgbClr val="FFFFFF"/>
                </a:solidFill>
                <a:latin typeface="Poppins Bold"/>
              </a:rPr>
              <a:t>2</a:t>
            </a:r>
          </a:p>
        </p:txBody>
      </p:sp>
      <p:sp>
        <p:nvSpPr>
          <p:cNvPr name="TextBox 25" id="25"/>
          <p:cNvSpPr txBox="true"/>
          <p:nvPr/>
        </p:nvSpPr>
        <p:spPr>
          <a:xfrm rot="0">
            <a:off x="747745" y="5880262"/>
            <a:ext cx="2643532" cy="27692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Se construyó un prototipo físico del Sistema Global de Navegación Satelital utilizando el ESP32. Se integraron componentes como la pantalla OLED y el módulo de GPS para mostrar y capturar los datos de ubicación de manera visual.</a:t>
            </a:r>
          </a:p>
        </p:txBody>
      </p:sp>
      <p:sp>
        <p:nvSpPr>
          <p:cNvPr name="TextBox 26" id="26"/>
          <p:cNvSpPr txBox="true"/>
          <p:nvPr/>
        </p:nvSpPr>
        <p:spPr>
          <a:xfrm rot="0">
            <a:off x="442432" y="5814114"/>
            <a:ext cx="2948844" cy="622465"/>
          </a:xfrm>
          <a:prstGeom prst="rect">
            <a:avLst/>
          </a:prstGeom>
        </p:spPr>
        <p:txBody>
          <a:bodyPr anchor="t" rtlCol="false" tIns="0" lIns="0" bIns="0" rIns="0">
            <a:spAutoFit/>
          </a:bodyPr>
          <a:lstStyle/>
          <a:p>
            <a:pPr>
              <a:lnSpc>
                <a:spcPts val="4872"/>
              </a:lnSpc>
              <a:spcBef>
                <a:spcPct val="0"/>
              </a:spcBef>
            </a:pPr>
            <a:r>
              <a:rPr lang="en-US" sz="3480">
                <a:solidFill>
                  <a:srgbClr val="FFFFFF"/>
                </a:solidFill>
                <a:latin typeface="Poppins Bold"/>
              </a:rPr>
              <a:t>3</a:t>
            </a:r>
          </a:p>
        </p:txBody>
      </p:sp>
      <p:sp>
        <p:nvSpPr>
          <p:cNvPr name="TextBox 27" id="27"/>
          <p:cNvSpPr txBox="true"/>
          <p:nvPr/>
        </p:nvSpPr>
        <p:spPr>
          <a:xfrm rot="0">
            <a:off x="3996292" y="5880262"/>
            <a:ext cx="2643532" cy="27692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Se estableció la conexión entre el prototipo y un Broker mediante un protocolo mqtt . Los datos de ubicación y tiempo fueron transmitidos de manera efectiva, y se logró visualizar la información en un Smartphone o Tablet.</a:t>
            </a:r>
          </a:p>
        </p:txBody>
      </p:sp>
      <p:sp>
        <p:nvSpPr>
          <p:cNvPr name="TextBox 28" id="28"/>
          <p:cNvSpPr txBox="true"/>
          <p:nvPr/>
        </p:nvSpPr>
        <p:spPr>
          <a:xfrm rot="0">
            <a:off x="3538324" y="5814114"/>
            <a:ext cx="2948844" cy="622465"/>
          </a:xfrm>
          <a:prstGeom prst="rect">
            <a:avLst/>
          </a:prstGeom>
        </p:spPr>
        <p:txBody>
          <a:bodyPr anchor="t" rtlCol="false" tIns="0" lIns="0" bIns="0" rIns="0">
            <a:spAutoFit/>
          </a:bodyPr>
          <a:lstStyle/>
          <a:p>
            <a:pPr>
              <a:lnSpc>
                <a:spcPts val="4872"/>
              </a:lnSpc>
              <a:spcBef>
                <a:spcPct val="0"/>
              </a:spcBef>
            </a:pPr>
            <a:r>
              <a:rPr lang="en-US" sz="3480">
                <a:solidFill>
                  <a:srgbClr val="FFFFFF"/>
                </a:solidFill>
                <a:latin typeface="Poppins Bold"/>
              </a:rPr>
              <a:t>4</a:t>
            </a:r>
          </a:p>
        </p:txBody>
      </p:sp>
      <p:sp>
        <p:nvSpPr>
          <p:cNvPr name="TextBox 29" id="29"/>
          <p:cNvSpPr txBox="true"/>
          <p:nvPr/>
        </p:nvSpPr>
        <p:spPr>
          <a:xfrm rot="0">
            <a:off x="7117483" y="5880262"/>
            <a:ext cx="2643532" cy="30454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 Se llevaron a cabo pruebas de campo para evaluar el rendimiento del sistema en diferentes entornos. Se comprobó que el sistema funcionaba correctamente en áreas abiertas, siguiendo las limitaciones habituales de los receptores GNSS.</a:t>
            </a:r>
          </a:p>
        </p:txBody>
      </p:sp>
      <p:sp>
        <p:nvSpPr>
          <p:cNvPr name="TextBox 30" id="30"/>
          <p:cNvSpPr txBox="true"/>
          <p:nvPr/>
        </p:nvSpPr>
        <p:spPr>
          <a:xfrm rot="0">
            <a:off x="6812171" y="5814114"/>
            <a:ext cx="2948844" cy="622465"/>
          </a:xfrm>
          <a:prstGeom prst="rect">
            <a:avLst/>
          </a:prstGeom>
        </p:spPr>
        <p:txBody>
          <a:bodyPr anchor="t" rtlCol="false" tIns="0" lIns="0" bIns="0" rIns="0">
            <a:spAutoFit/>
          </a:bodyPr>
          <a:lstStyle/>
          <a:p>
            <a:pPr>
              <a:lnSpc>
                <a:spcPts val="4872"/>
              </a:lnSpc>
              <a:spcBef>
                <a:spcPct val="0"/>
              </a:spcBef>
            </a:pPr>
            <a:r>
              <a:rPr lang="en-US" sz="3480">
                <a:solidFill>
                  <a:srgbClr val="FFFFFF"/>
                </a:solidFill>
                <a:latin typeface="Poppins Bold"/>
              </a:rPr>
              <a:t>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7444" y="7063546"/>
            <a:ext cx="5505900" cy="3223454"/>
          </a:xfrm>
          <a:custGeom>
            <a:avLst/>
            <a:gdLst/>
            <a:ahLst/>
            <a:cxnLst/>
            <a:rect r="r" b="b" t="t" l="l"/>
            <a:pathLst>
              <a:path h="3223454" w="5505900">
                <a:moveTo>
                  <a:pt x="0" y="0"/>
                </a:moveTo>
                <a:lnTo>
                  <a:pt x="5505900" y="0"/>
                </a:lnTo>
                <a:lnTo>
                  <a:pt x="5505900"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18097" y="4581307"/>
            <a:ext cx="2643532" cy="38741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Se logró implementar un Sistema Global de Navegación Satelital funcional utilizando el ESP32. El prototipo desarrollado demostró la capacidad de recibir señales de satélites, calcular la ubicación y el tiempo, y transmitir los datos a través de un Broker. Se alcanzaron los objetivos planteados al inicio del proyecto.</a:t>
            </a:r>
          </a:p>
        </p:txBody>
      </p:sp>
      <p:sp>
        <p:nvSpPr>
          <p:cNvPr name="TextBox 5" id="5"/>
          <p:cNvSpPr txBox="true"/>
          <p:nvPr/>
        </p:nvSpPr>
        <p:spPr>
          <a:xfrm rot="0">
            <a:off x="497102" y="3584567"/>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Poppins Bold"/>
              </a:rPr>
              <a:t>1</a:t>
            </a:r>
          </a:p>
        </p:txBody>
      </p:sp>
      <p:sp>
        <p:nvSpPr>
          <p:cNvPr name="TextBox 6" id="6"/>
          <p:cNvSpPr txBox="true"/>
          <p:nvPr/>
        </p:nvSpPr>
        <p:spPr>
          <a:xfrm rot="0">
            <a:off x="1769807" y="2204529"/>
            <a:ext cx="14057077" cy="290703"/>
          </a:xfrm>
          <a:prstGeom prst="rect">
            <a:avLst/>
          </a:prstGeom>
        </p:spPr>
        <p:txBody>
          <a:bodyPr anchor="t" rtlCol="false" tIns="0" lIns="0" bIns="0" rIns="0">
            <a:spAutoFit/>
          </a:bodyPr>
          <a:lstStyle/>
          <a:p>
            <a:pPr>
              <a:lnSpc>
                <a:spcPts val="2196"/>
              </a:lnSpc>
            </a:pPr>
            <a:r>
              <a:rPr lang="en-US" sz="1800">
                <a:solidFill>
                  <a:srgbClr val="FFFFFF"/>
                </a:solidFill>
                <a:latin typeface="Poppins Bold"/>
              </a:rPr>
              <a:t>EN ESTE PROYECTO DE IMPLEMENTACIÓN SATELITAL LLEGAMOS A LAS SIGUIENTES CONCLUSIONES:</a:t>
            </a:r>
          </a:p>
        </p:txBody>
      </p:sp>
      <p:grpSp>
        <p:nvGrpSpPr>
          <p:cNvPr name="Group 7" id="7"/>
          <p:cNvGrpSpPr/>
          <p:nvPr/>
        </p:nvGrpSpPr>
        <p:grpSpPr>
          <a:xfrm rot="0">
            <a:off x="691404" y="607384"/>
            <a:ext cx="4189327" cy="1349495"/>
            <a:chOff x="0" y="0"/>
            <a:chExt cx="2050123" cy="660400"/>
          </a:xfrm>
        </p:grpSpPr>
        <p:sp>
          <p:nvSpPr>
            <p:cNvPr name="Freeform 8" id="8"/>
            <p:cNvSpPr/>
            <p:nvPr/>
          </p:nvSpPr>
          <p:spPr>
            <a:xfrm flipH="false" flipV="false" rot="0">
              <a:off x="0" y="0"/>
              <a:ext cx="2050124" cy="660400"/>
            </a:xfrm>
            <a:custGeom>
              <a:avLst/>
              <a:gdLst/>
              <a:ahLst/>
              <a:cxnLst/>
              <a:rect r="r" b="b" t="t" l="l"/>
              <a:pathLst>
                <a:path h="660400" w="2050124">
                  <a:moveTo>
                    <a:pt x="1925663" y="660400"/>
                  </a:moveTo>
                  <a:lnTo>
                    <a:pt x="124460" y="660400"/>
                  </a:lnTo>
                  <a:cubicBezTo>
                    <a:pt x="55880" y="660400"/>
                    <a:pt x="0" y="604520"/>
                    <a:pt x="0" y="535940"/>
                  </a:cubicBezTo>
                  <a:lnTo>
                    <a:pt x="0" y="124460"/>
                  </a:lnTo>
                  <a:cubicBezTo>
                    <a:pt x="0" y="55880"/>
                    <a:pt x="55880" y="0"/>
                    <a:pt x="124460" y="0"/>
                  </a:cubicBezTo>
                  <a:lnTo>
                    <a:pt x="1925663" y="0"/>
                  </a:lnTo>
                  <a:cubicBezTo>
                    <a:pt x="1994243" y="0"/>
                    <a:pt x="2050124" y="55880"/>
                    <a:pt x="2050124" y="124460"/>
                  </a:cubicBezTo>
                  <a:lnTo>
                    <a:pt x="2050124" y="535940"/>
                  </a:lnTo>
                  <a:cubicBezTo>
                    <a:pt x="2050124" y="604520"/>
                    <a:pt x="1994243" y="660400"/>
                    <a:pt x="1925663" y="660400"/>
                  </a:cubicBezTo>
                  <a:close/>
                </a:path>
              </a:pathLst>
            </a:custGeom>
            <a:solidFill>
              <a:srgbClr val="191B1A"/>
            </a:solidFill>
          </p:spPr>
        </p:sp>
      </p:grpSp>
      <p:sp>
        <p:nvSpPr>
          <p:cNvPr name="TextBox 9" id="9"/>
          <p:cNvSpPr txBox="true"/>
          <p:nvPr/>
        </p:nvSpPr>
        <p:spPr>
          <a:xfrm rot="0">
            <a:off x="1776400" y="971610"/>
            <a:ext cx="5086361" cy="489585"/>
          </a:xfrm>
          <a:prstGeom prst="rect">
            <a:avLst/>
          </a:prstGeom>
        </p:spPr>
        <p:txBody>
          <a:bodyPr anchor="t" rtlCol="false" tIns="0" lIns="0" bIns="0" rIns="0">
            <a:spAutoFit/>
          </a:bodyPr>
          <a:lstStyle/>
          <a:p>
            <a:pPr>
              <a:lnSpc>
                <a:spcPts val="3990"/>
              </a:lnSpc>
              <a:spcBef>
                <a:spcPct val="0"/>
              </a:spcBef>
            </a:pPr>
            <a:r>
              <a:rPr lang="en-US" sz="2850">
                <a:solidFill>
                  <a:srgbClr val="FFFFFF"/>
                </a:solidFill>
                <a:latin typeface="HK Grotesk Bold"/>
              </a:rPr>
              <a:t>CONCLUSIONES</a:t>
            </a:r>
          </a:p>
        </p:txBody>
      </p:sp>
      <p:sp>
        <p:nvSpPr>
          <p:cNvPr name="Freeform 10" id="10"/>
          <p:cNvSpPr/>
          <p:nvPr/>
        </p:nvSpPr>
        <p:spPr>
          <a:xfrm flipH="false" flipV="false" rot="0">
            <a:off x="1035293" y="920961"/>
            <a:ext cx="518427" cy="648033"/>
          </a:xfrm>
          <a:custGeom>
            <a:avLst/>
            <a:gdLst/>
            <a:ahLst/>
            <a:cxnLst/>
            <a:rect r="r" b="b" t="t" l="l"/>
            <a:pathLst>
              <a:path h="648033" w="518427">
                <a:moveTo>
                  <a:pt x="0" y="0"/>
                </a:moveTo>
                <a:lnTo>
                  <a:pt x="518427" y="0"/>
                </a:lnTo>
                <a:lnTo>
                  <a:pt x="518427" y="648033"/>
                </a:lnTo>
                <a:lnTo>
                  <a:pt x="0" y="6480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4129536" y="4581307"/>
            <a:ext cx="2773133" cy="38741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Durante el desarrollo del proyecto, se pudo apreciar la importancia de una sólida arquitectura en redes IoT. La conexión del dispositivo con el Broker y la visualización de datos en dispositivos móviles permitieron demostrar cómo los sistemas de navegación satelital pueden integrarse en entornos de comunicación más amplios.</a:t>
            </a:r>
          </a:p>
        </p:txBody>
      </p:sp>
      <p:sp>
        <p:nvSpPr>
          <p:cNvPr name="TextBox 12" id="12"/>
          <p:cNvSpPr txBox="true"/>
          <p:nvPr/>
        </p:nvSpPr>
        <p:spPr>
          <a:xfrm rot="0">
            <a:off x="3777083" y="3584567"/>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Poppins Bold"/>
              </a:rPr>
              <a:t>2</a:t>
            </a:r>
          </a:p>
        </p:txBody>
      </p:sp>
      <p:sp>
        <p:nvSpPr>
          <p:cNvPr name="TextBox 13" id="13"/>
          <p:cNvSpPr txBox="true"/>
          <p:nvPr/>
        </p:nvSpPr>
        <p:spPr>
          <a:xfrm rot="0">
            <a:off x="7761971" y="4581307"/>
            <a:ext cx="2594931" cy="49790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 El proyecto proporcionó una valiosa oportunidad para adquirir conocimientos y habilidades en áreas como la programación de microcontroladores, la integración de sensores y la implementación de protocolos de comunicación. Además, se adquirió experiencia en el diseño y la construcción de prototipos físicos, así como en la realización de pruebas de campo.</a:t>
            </a:r>
          </a:p>
        </p:txBody>
      </p:sp>
      <p:sp>
        <p:nvSpPr>
          <p:cNvPr name="TextBox 14" id="14"/>
          <p:cNvSpPr txBox="true"/>
          <p:nvPr/>
        </p:nvSpPr>
        <p:spPr>
          <a:xfrm rot="0">
            <a:off x="11264835" y="4581307"/>
            <a:ext cx="2692132" cy="41503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Durante el desarrollo del proyecto, se enfrentaron diversos desafíos, como la calibración de los receptores GNSS, la optimización del consumo de energía y la correcta interpretación de los datos obtenidos. Sin embargo, gracias al trabajo en equipo y a la dedicación, se lograron superar estos retos y obtener resultados satisfactorios.</a:t>
            </a:r>
          </a:p>
        </p:txBody>
      </p:sp>
      <p:sp>
        <p:nvSpPr>
          <p:cNvPr name="TextBox 15" id="15"/>
          <p:cNvSpPr txBox="true"/>
          <p:nvPr/>
        </p:nvSpPr>
        <p:spPr>
          <a:xfrm rot="0">
            <a:off x="14799479" y="4581307"/>
            <a:ext cx="2692132" cy="470281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El Sistema Global de Navegación Satelital implementado con ESP32 tiene diversas aplicaciones potenciales en áreas como la geolocalización de activos, el seguimiento de flotas, la navegación autónoma y la monitorización de actividades al aire libre. Este proyecto sienta las bases para futuros desarrollos e investigaciones en estos campos.</a:t>
            </a:r>
          </a:p>
        </p:txBody>
      </p:sp>
      <p:sp>
        <p:nvSpPr>
          <p:cNvPr name="TextBox 16" id="16"/>
          <p:cNvSpPr txBox="true"/>
          <p:nvPr/>
        </p:nvSpPr>
        <p:spPr>
          <a:xfrm rot="0">
            <a:off x="818097" y="3739229"/>
            <a:ext cx="2643532" cy="306705"/>
          </a:xfrm>
          <a:prstGeom prst="rect">
            <a:avLst/>
          </a:prstGeom>
        </p:spPr>
        <p:txBody>
          <a:bodyPr anchor="t" rtlCol="false" tIns="0" lIns="0" bIns="0" rIns="0">
            <a:spAutoFit/>
          </a:bodyPr>
          <a:lstStyle/>
          <a:p>
            <a:pPr>
              <a:lnSpc>
                <a:spcPts val="2520"/>
              </a:lnSpc>
            </a:pPr>
            <a:r>
              <a:rPr lang="en-US" sz="1800">
                <a:solidFill>
                  <a:srgbClr val="FFFFFF"/>
                </a:solidFill>
                <a:latin typeface="HK Grotesk Bold"/>
              </a:rPr>
              <a:t>Logro de los objetivos: </a:t>
            </a:r>
          </a:p>
        </p:txBody>
      </p:sp>
      <p:sp>
        <p:nvSpPr>
          <p:cNvPr name="TextBox 17" id="17"/>
          <p:cNvSpPr txBox="true"/>
          <p:nvPr/>
        </p:nvSpPr>
        <p:spPr>
          <a:xfrm rot="0">
            <a:off x="4129536" y="3739229"/>
            <a:ext cx="2965684" cy="621030"/>
          </a:xfrm>
          <a:prstGeom prst="rect">
            <a:avLst/>
          </a:prstGeom>
        </p:spPr>
        <p:txBody>
          <a:bodyPr anchor="t" rtlCol="false" tIns="0" lIns="0" bIns="0" rIns="0">
            <a:spAutoFit/>
          </a:bodyPr>
          <a:lstStyle/>
          <a:p>
            <a:pPr>
              <a:lnSpc>
                <a:spcPts val="2520"/>
              </a:lnSpc>
            </a:pPr>
            <a:r>
              <a:rPr lang="en-US" sz="1800">
                <a:solidFill>
                  <a:srgbClr val="FFFFFF"/>
                </a:solidFill>
                <a:latin typeface="HK Grotesk Bold"/>
              </a:rPr>
              <a:t>Importancia de la arquitectura en redes IoT:</a:t>
            </a:r>
          </a:p>
        </p:txBody>
      </p:sp>
      <p:sp>
        <p:nvSpPr>
          <p:cNvPr name="TextBox 18" id="18"/>
          <p:cNvSpPr txBox="true"/>
          <p:nvPr/>
        </p:nvSpPr>
        <p:spPr>
          <a:xfrm rot="0">
            <a:off x="7391218" y="3584567"/>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Poppins Bold"/>
              </a:rPr>
              <a:t>3</a:t>
            </a:r>
          </a:p>
        </p:txBody>
      </p:sp>
      <p:sp>
        <p:nvSpPr>
          <p:cNvPr name="TextBox 19" id="19"/>
          <p:cNvSpPr txBox="true"/>
          <p:nvPr/>
        </p:nvSpPr>
        <p:spPr>
          <a:xfrm rot="0">
            <a:off x="7771551" y="3739229"/>
            <a:ext cx="2643532" cy="306705"/>
          </a:xfrm>
          <a:prstGeom prst="rect">
            <a:avLst/>
          </a:prstGeom>
        </p:spPr>
        <p:txBody>
          <a:bodyPr anchor="t" rtlCol="false" tIns="0" lIns="0" bIns="0" rIns="0">
            <a:spAutoFit/>
          </a:bodyPr>
          <a:lstStyle/>
          <a:p>
            <a:pPr>
              <a:lnSpc>
                <a:spcPts val="2520"/>
              </a:lnSpc>
            </a:pPr>
            <a:r>
              <a:rPr lang="en-US" sz="1800">
                <a:solidFill>
                  <a:srgbClr val="FFFFFF"/>
                </a:solidFill>
                <a:latin typeface="HK Grotesk Bold"/>
              </a:rPr>
              <a:t>Aprendizajes adquiridos:</a:t>
            </a:r>
          </a:p>
        </p:txBody>
      </p:sp>
      <p:sp>
        <p:nvSpPr>
          <p:cNvPr name="TextBox 20" id="20"/>
          <p:cNvSpPr txBox="true"/>
          <p:nvPr/>
        </p:nvSpPr>
        <p:spPr>
          <a:xfrm rot="0">
            <a:off x="10768665" y="3584567"/>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Poppins Bold"/>
              </a:rPr>
              <a:t>4</a:t>
            </a:r>
          </a:p>
        </p:txBody>
      </p:sp>
      <p:sp>
        <p:nvSpPr>
          <p:cNvPr name="TextBox 21" id="21"/>
          <p:cNvSpPr txBox="true"/>
          <p:nvPr/>
        </p:nvSpPr>
        <p:spPr>
          <a:xfrm rot="0">
            <a:off x="11209023" y="3739229"/>
            <a:ext cx="2643532" cy="306705"/>
          </a:xfrm>
          <a:prstGeom prst="rect">
            <a:avLst/>
          </a:prstGeom>
        </p:spPr>
        <p:txBody>
          <a:bodyPr anchor="t" rtlCol="false" tIns="0" lIns="0" bIns="0" rIns="0">
            <a:spAutoFit/>
          </a:bodyPr>
          <a:lstStyle/>
          <a:p>
            <a:pPr>
              <a:lnSpc>
                <a:spcPts val="2520"/>
              </a:lnSpc>
            </a:pPr>
            <a:r>
              <a:rPr lang="en-US" sz="1800">
                <a:solidFill>
                  <a:srgbClr val="FFFFFF"/>
                </a:solidFill>
                <a:latin typeface="HK Grotesk Bold"/>
              </a:rPr>
              <a:t>Retos y superación:</a:t>
            </a:r>
          </a:p>
        </p:txBody>
      </p:sp>
      <p:sp>
        <p:nvSpPr>
          <p:cNvPr name="TextBox 22" id="22"/>
          <p:cNvSpPr txBox="true"/>
          <p:nvPr/>
        </p:nvSpPr>
        <p:spPr>
          <a:xfrm rot="0">
            <a:off x="14407061" y="3584567"/>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FFFFFF"/>
                </a:solidFill>
                <a:latin typeface="Poppins Bold"/>
              </a:rPr>
              <a:t>5</a:t>
            </a:r>
          </a:p>
        </p:txBody>
      </p:sp>
      <p:sp>
        <p:nvSpPr>
          <p:cNvPr name="TextBox 23" id="23"/>
          <p:cNvSpPr txBox="true"/>
          <p:nvPr/>
        </p:nvSpPr>
        <p:spPr>
          <a:xfrm rot="0">
            <a:off x="14841458" y="3739229"/>
            <a:ext cx="3235940" cy="306705"/>
          </a:xfrm>
          <a:prstGeom prst="rect">
            <a:avLst/>
          </a:prstGeom>
        </p:spPr>
        <p:txBody>
          <a:bodyPr anchor="t" rtlCol="false" tIns="0" lIns="0" bIns="0" rIns="0">
            <a:spAutoFit/>
          </a:bodyPr>
          <a:lstStyle/>
          <a:p>
            <a:pPr>
              <a:lnSpc>
                <a:spcPts val="2520"/>
              </a:lnSpc>
            </a:pPr>
            <a:r>
              <a:rPr lang="en-US" sz="1800">
                <a:solidFill>
                  <a:srgbClr val="FFFFFF"/>
                </a:solidFill>
                <a:latin typeface="HK Grotesk Bold"/>
              </a:rPr>
              <a:t>Aplicaciones futuras: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5867488" cy="1278193"/>
            <a:chOff x="0" y="0"/>
            <a:chExt cx="3031537" cy="660400"/>
          </a:xfrm>
        </p:grpSpPr>
        <p:sp>
          <p:nvSpPr>
            <p:cNvPr name="Freeform 3" id="3"/>
            <p:cNvSpPr/>
            <p:nvPr/>
          </p:nvSpPr>
          <p:spPr>
            <a:xfrm flipH="false" flipV="false" rot="0">
              <a:off x="0" y="0"/>
              <a:ext cx="3031537" cy="660400"/>
            </a:xfrm>
            <a:custGeom>
              <a:avLst/>
              <a:gdLst/>
              <a:ahLst/>
              <a:cxnLst/>
              <a:rect r="r" b="b" t="t" l="l"/>
              <a:pathLst>
                <a:path h="660400" w="3031537">
                  <a:moveTo>
                    <a:pt x="2907077" y="660400"/>
                  </a:moveTo>
                  <a:lnTo>
                    <a:pt x="124460" y="660400"/>
                  </a:lnTo>
                  <a:cubicBezTo>
                    <a:pt x="55880" y="660400"/>
                    <a:pt x="0" y="604520"/>
                    <a:pt x="0" y="535940"/>
                  </a:cubicBezTo>
                  <a:lnTo>
                    <a:pt x="0" y="124460"/>
                  </a:lnTo>
                  <a:cubicBezTo>
                    <a:pt x="0" y="55880"/>
                    <a:pt x="55880" y="0"/>
                    <a:pt x="124460" y="0"/>
                  </a:cubicBezTo>
                  <a:lnTo>
                    <a:pt x="2907077" y="0"/>
                  </a:lnTo>
                  <a:cubicBezTo>
                    <a:pt x="2975657" y="0"/>
                    <a:pt x="3031537" y="55880"/>
                    <a:pt x="3031537" y="124460"/>
                  </a:cubicBezTo>
                  <a:lnTo>
                    <a:pt x="3031537" y="535940"/>
                  </a:lnTo>
                  <a:cubicBezTo>
                    <a:pt x="3031537" y="604520"/>
                    <a:pt x="2975657" y="660400"/>
                    <a:pt x="2907077" y="660400"/>
                  </a:cubicBezTo>
                  <a:close/>
                </a:path>
              </a:pathLst>
            </a:custGeom>
            <a:solidFill>
              <a:srgbClr val="191B1A"/>
            </a:solidFill>
          </p:spPr>
        </p:sp>
      </p:grpSp>
      <p:grpSp>
        <p:nvGrpSpPr>
          <p:cNvPr name="Group 4" id="4"/>
          <p:cNvGrpSpPr/>
          <p:nvPr/>
        </p:nvGrpSpPr>
        <p:grpSpPr>
          <a:xfrm rot="0">
            <a:off x="9650249" y="0"/>
            <a:ext cx="8637751" cy="10287000"/>
            <a:chOff x="0" y="0"/>
            <a:chExt cx="11517002" cy="13716000"/>
          </a:xfrm>
        </p:grpSpPr>
        <p:pic>
          <p:nvPicPr>
            <p:cNvPr name="Picture 5" id="5"/>
            <p:cNvPicPr>
              <a:picLocks noChangeAspect="true"/>
            </p:cNvPicPr>
            <p:nvPr/>
          </p:nvPicPr>
          <p:blipFill>
            <a:blip r:embed="rId2"/>
            <a:srcRect l="27024" t="0" r="27024" b="0"/>
            <a:stretch>
              <a:fillRect/>
            </a:stretch>
          </p:blipFill>
          <p:spPr>
            <a:xfrm flipH="false" flipV="false">
              <a:off x="0" y="0"/>
              <a:ext cx="11517002" cy="13716000"/>
            </a:xfrm>
            <a:prstGeom prst="rect">
              <a:avLst/>
            </a:prstGeom>
          </p:spPr>
        </p:pic>
      </p:grpSp>
      <p:sp>
        <p:nvSpPr>
          <p:cNvPr name="Freeform 6" id="6"/>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43459" y="815040"/>
            <a:ext cx="518427" cy="648033"/>
          </a:xfrm>
          <a:custGeom>
            <a:avLst/>
            <a:gdLst/>
            <a:ahLst/>
            <a:cxnLst/>
            <a:rect r="r" b="b" t="t" l="l"/>
            <a:pathLst>
              <a:path h="648033" w="518427">
                <a:moveTo>
                  <a:pt x="0" y="0"/>
                </a:moveTo>
                <a:lnTo>
                  <a:pt x="518427" y="0"/>
                </a:lnTo>
                <a:lnTo>
                  <a:pt x="518427" y="648033"/>
                </a:lnTo>
                <a:lnTo>
                  <a:pt x="0" y="648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981707" y="882134"/>
            <a:ext cx="3423589" cy="498680"/>
          </a:xfrm>
          <a:prstGeom prst="rect">
            <a:avLst/>
          </a:prstGeom>
        </p:spPr>
        <p:txBody>
          <a:bodyPr anchor="t" rtlCol="false" tIns="0" lIns="0" bIns="0" rIns="0">
            <a:spAutoFit/>
          </a:bodyPr>
          <a:lstStyle/>
          <a:p>
            <a:pPr>
              <a:lnSpc>
                <a:spcPts val="4013"/>
              </a:lnSpc>
              <a:spcBef>
                <a:spcPct val="0"/>
              </a:spcBef>
            </a:pPr>
            <a:r>
              <a:rPr lang="en-US" sz="2866">
                <a:solidFill>
                  <a:srgbClr val="FFFFFF"/>
                </a:solidFill>
                <a:latin typeface="HK Grotesk Bold"/>
              </a:rPr>
              <a:t>CONCLUSION FINAL</a:t>
            </a:r>
          </a:p>
        </p:txBody>
      </p:sp>
      <p:sp>
        <p:nvSpPr>
          <p:cNvPr name="TextBox 9" id="9"/>
          <p:cNvSpPr txBox="true"/>
          <p:nvPr/>
        </p:nvSpPr>
        <p:spPr>
          <a:xfrm rot="0">
            <a:off x="1464674" y="3211129"/>
            <a:ext cx="7491998" cy="5020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HK Grotesk Bold"/>
              </a:rPr>
              <a:t>El proyecto de Implementación de un Sistema Global de Navegación Satelital utilizando ESP32 ha sido exitoso en el logro de los objetivos planteados. Se ha demostrado la viabilidad y funcionalidad del sistema, se han adquirido conocimientos valiosos y se han identificado futuras aplicaciones potenciales. Este proyecto representa un paso importante en el ámbito de las telecomunicaciones y las redes IoT, y sienta las bases para la exploración y el desarrollo de nuevas soluciones en el campo de la navegación satelital.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DAFm812EuyE</dc:identifier>
  <dcterms:modified xsi:type="dcterms:W3CDTF">2011-08-01T06:04:30Z</dcterms:modified>
  <cp:revision>1</cp:revision>
  <dc:title>Purple and Black Simple Technology Keynote Presentation</dc:title>
</cp:coreProperties>
</file>